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7"/>
  </p:notesMasterIdLst>
  <p:sldIdLst>
    <p:sldId id="256" r:id="rId2"/>
    <p:sldId id="337" r:id="rId3"/>
    <p:sldId id="355" r:id="rId4"/>
    <p:sldId id="349" r:id="rId5"/>
    <p:sldId id="350" r:id="rId6"/>
    <p:sldId id="351" r:id="rId7"/>
    <p:sldId id="352" r:id="rId8"/>
    <p:sldId id="353" r:id="rId9"/>
    <p:sldId id="336" r:id="rId10"/>
    <p:sldId id="335" r:id="rId11"/>
    <p:sldId id="338" r:id="rId12"/>
    <p:sldId id="340" r:id="rId13"/>
    <p:sldId id="341" r:id="rId14"/>
    <p:sldId id="422" r:id="rId15"/>
    <p:sldId id="423" r:id="rId16"/>
    <p:sldId id="323" r:id="rId17"/>
    <p:sldId id="324" r:id="rId18"/>
    <p:sldId id="320" r:id="rId19"/>
    <p:sldId id="321" r:id="rId20"/>
    <p:sldId id="326" r:id="rId21"/>
    <p:sldId id="343" r:id="rId22"/>
    <p:sldId id="344" r:id="rId23"/>
    <p:sldId id="345" r:id="rId24"/>
    <p:sldId id="347" r:id="rId25"/>
    <p:sldId id="348" r:id="rId26"/>
    <p:sldId id="354" r:id="rId27"/>
    <p:sldId id="327" r:id="rId28"/>
    <p:sldId id="276" r:id="rId29"/>
    <p:sldId id="311" r:id="rId30"/>
    <p:sldId id="312" r:id="rId31"/>
    <p:sldId id="313" r:id="rId32"/>
    <p:sldId id="315" r:id="rId33"/>
    <p:sldId id="316" r:id="rId34"/>
    <p:sldId id="314" r:id="rId35"/>
    <p:sldId id="317" r:id="rId36"/>
    <p:sldId id="318" r:id="rId37"/>
    <p:sldId id="319" r:id="rId38"/>
    <p:sldId id="328" r:id="rId39"/>
    <p:sldId id="333" r:id="rId40"/>
    <p:sldId id="356" r:id="rId41"/>
    <p:sldId id="357" r:id="rId42"/>
    <p:sldId id="358" r:id="rId43"/>
    <p:sldId id="359" r:id="rId44"/>
    <p:sldId id="361" r:id="rId45"/>
    <p:sldId id="360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20" r:id="rId105"/>
    <p:sldId id="421" r:id="rId106"/>
    <p:sldId id="424" r:id="rId107"/>
    <p:sldId id="425" r:id="rId108"/>
    <p:sldId id="426" r:id="rId109"/>
    <p:sldId id="427" r:id="rId110"/>
    <p:sldId id="428" r:id="rId111"/>
    <p:sldId id="429" r:id="rId112"/>
    <p:sldId id="430" r:id="rId113"/>
    <p:sldId id="431" r:id="rId114"/>
    <p:sldId id="432" r:id="rId115"/>
    <p:sldId id="339" r:id="rId11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7" d="100"/>
          <a:sy n="117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172.13570000000001</c:v>
                </c:pt>
                <c:pt idx="1">
                  <c:v>176.8</c:v>
                </c:pt>
                <c:pt idx="2">
                  <c:v>181.5</c:v>
                </c:pt>
                <c:pt idx="3">
                  <c:v>186.4</c:v>
                </c:pt>
                <c:pt idx="4">
                  <c:v>191.6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911040"/>
        <c:axId val="61911808"/>
        <c:axId val="0"/>
      </c:bar3DChart>
      <c:catAx>
        <c:axId val="6191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11808"/>
        <c:crosses val="autoZero"/>
        <c:auto val="1"/>
        <c:lblAlgn val="ctr"/>
        <c:lblOffset val="100"/>
        <c:noMultiLvlLbl val="0"/>
      </c:catAx>
      <c:valAx>
        <c:axId val="61911808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11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0090161194652734"/>
                  <c:y val="-0.305501555844037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и 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4 741,5 </a:t>
                    </a:r>
                    <a:r>
                      <a:rPr lang="ru-RU" sz="1400" dirty="0" smtClean="0"/>
                      <a:t>(55%)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777121294967086"/>
                  <c:y val="-5.695832490720387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Межбюджетные </a:t>
                    </a:r>
                    <a:r>
                      <a:rPr lang="ru-RU" sz="1400" dirty="0" smtClean="0"/>
                      <a:t>трансферты </a:t>
                    </a:r>
                  </a:p>
                  <a:p>
                    <a:endParaRPr lang="ru-RU" sz="1400" dirty="0" smtClean="0"/>
                  </a:p>
                  <a:p>
                    <a:r>
                      <a:rPr lang="ru-RU" sz="1400" b="1" dirty="0" smtClean="0"/>
                      <a:t>3 935,9 </a:t>
                    </a:r>
                    <a:r>
                      <a:rPr lang="ru-RU" sz="1400" dirty="0" smtClean="0"/>
                      <a:t>(45%) -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4741.5</c:v>
                </c:pt>
                <c:pt idx="1">
                  <c:v>3935.9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071201550312695"/>
                  <c:y val="2.31690942526051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доходы </a:t>
                    </a:r>
                    <a:r>
                      <a:rPr lang="ru-RU" sz="1400" dirty="0" smtClean="0"/>
                      <a:t>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3 858,0 </a:t>
                    </a:r>
                    <a:r>
                      <a:rPr lang="ru-RU" sz="1400" dirty="0" smtClean="0"/>
                      <a:t>(81%)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37201322325537"/>
                  <c:y val="5.09720073557313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600" b="1" dirty="0" smtClean="0"/>
                      <a:t>883,5</a:t>
                    </a:r>
                    <a:r>
                      <a:rPr lang="ru-RU" sz="1400" dirty="0" smtClean="0"/>
                      <a:t> (19%)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3838</c:v>
                </c:pt>
                <c:pt idx="1">
                  <c:v>883.5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4816827771155016E-2"/>
          <c:y val="1.30637245741688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76721158174795"/>
                  <c:y val="-0.100155221735294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НДФЛ</a:t>
                    </a:r>
                  </a:p>
                  <a:p>
                    <a:r>
                      <a:rPr lang="ru-RU" sz="1600" b="1" dirty="0" smtClean="0"/>
                      <a:t>1 467,6 </a:t>
                    </a:r>
                    <a:r>
                      <a:rPr lang="ru-RU" sz="1600" dirty="0" smtClean="0"/>
                      <a:t>(38%)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.22390561331445033"/>
                  <c:y val="-2.395016171930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Акцизы на </a:t>
                    </a:r>
                    <a:r>
                      <a:rPr lang="ru-RU" sz="1600" dirty="0" smtClean="0"/>
                      <a:t>нефтепродукты</a:t>
                    </a:r>
                  </a:p>
                  <a:p>
                    <a:r>
                      <a:rPr lang="ru-RU" sz="1600" b="1" dirty="0" smtClean="0"/>
                      <a:t>99,6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0.1778976105786044"/>
                  <c:y val="0.10886437145140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УСН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420,0</a:t>
                    </a:r>
                    <a:r>
                      <a:rPr lang="ru-RU" sz="1600" dirty="0" smtClean="0"/>
                      <a:t> (11%)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0.10121748526294841"/>
                  <c:y val="0.1654738446061389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ЕНВД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75,0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7.2079325042071374E-2"/>
                  <c:y val="0.1545874074609983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Патент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33,0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-0.29905201778299884"/>
                  <c:y val="7.185048515792880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Налог на имущество </a:t>
                    </a:r>
                    <a:r>
                      <a:rPr lang="ru-RU" sz="1600" dirty="0" err="1"/>
                      <a:t>физ.лиц</a:t>
                    </a:r>
                    <a:r>
                      <a:rPr lang="ru-RU" sz="1600" dirty="0"/>
                      <a:t>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150,0</a:t>
                    </a:r>
                    <a:r>
                      <a:rPr lang="ru-RU" sz="1600" dirty="0" smtClean="0"/>
                      <a:t> (4%)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-0.22264443856228988"/>
                  <c:y val="-9.36235308881652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юр.лиц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1 382,8 </a:t>
                    </a:r>
                    <a:r>
                      <a:rPr lang="ru-RU" sz="1600" b="0" dirty="0" smtClean="0"/>
                      <a:t>(36%)</a:t>
                    </a:r>
                    <a:endParaRPr lang="ru-RU" b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0.1349568080251482"/>
                  <c:y val="-0.1916014651944318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физ.лиц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200,0</a:t>
                    </a:r>
                    <a:r>
                      <a:rPr lang="ru-RU" sz="1600" dirty="0" smtClean="0"/>
                      <a:t> (5%)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0.15642720930187631"/>
                  <c:y val="-0.204665018328645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Госпошлина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30,0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1438</c:v>
                </c:pt>
                <c:pt idx="1">
                  <c:v>109.2</c:v>
                </c:pt>
                <c:pt idx="2">
                  <c:v>420</c:v>
                </c:pt>
                <c:pt idx="3">
                  <c:v>75</c:v>
                </c:pt>
                <c:pt idx="4">
                  <c:v>33</c:v>
                </c:pt>
                <c:pt idx="5">
                  <c:v>150</c:v>
                </c:pt>
                <c:pt idx="6">
                  <c:v>1382.8</c:v>
                </c:pt>
                <c:pt idx="7">
                  <c:v>200</c:v>
                </c:pt>
                <c:pt idx="8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4.4785228363921646E-2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291761741821931"/>
                  <c:y val="1.5055915196414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Дивиденды</a:t>
                    </a:r>
                  </a:p>
                  <a:p>
                    <a:r>
                      <a:rPr lang="ru-RU" sz="1600" b="1" dirty="0" smtClean="0"/>
                      <a:t>1,5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3604363539056331"/>
                  <c:y val="-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земли</a:t>
                    </a:r>
                  </a:p>
                  <a:p>
                    <a:endParaRPr lang="ru-RU" sz="1200" b="1" dirty="0" smtClean="0"/>
                  </a:p>
                  <a:p>
                    <a:r>
                      <a:rPr lang="ru-RU" sz="1600" b="1" dirty="0" smtClean="0"/>
                      <a:t>440,0 (50%)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0.12115440720439435"/>
                  <c:y val="-0.1548610113781396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имущества</a:t>
                    </a:r>
                  </a:p>
                  <a:p>
                    <a:r>
                      <a:rPr lang="ru-RU" sz="1600" b="1" dirty="0" smtClean="0"/>
                      <a:t>70,0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0.16562880984904541"/>
                  <c:y val="-9.89388712907238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Платежи от </a:t>
                    </a:r>
                    <a:r>
                      <a:rPr lang="ru-RU" b="1" dirty="0" smtClean="0"/>
                      <a:t>МУП</a:t>
                    </a:r>
                  </a:p>
                  <a:p>
                    <a:r>
                      <a:rPr lang="ru-RU" sz="1600" b="1" dirty="0" smtClean="0"/>
                      <a:t>0,7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0.23157361377042471"/>
                  <c:y val="-3.871521050506584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err="1"/>
                      <a:t>Найм</a:t>
                    </a:r>
                    <a:r>
                      <a:rPr lang="ru-RU" sz="1200" b="1" dirty="0"/>
                      <a:t>, </a:t>
                    </a:r>
                    <a:r>
                      <a:rPr lang="ru-RU" sz="1200" b="1" dirty="0" smtClean="0"/>
                      <a:t>реклама</a:t>
                    </a:r>
                  </a:p>
                  <a:p>
                    <a:r>
                      <a:rPr lang="ru-RU" sz="1600" b="1" dirty="0" smtClean="0"/>
                      <a:t>40,0 (5%)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2392414934704864"/>
                  <c:y val="6.237450581371717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Плата за негативное воздействие </a:t>
                    </a:r>
                    <a:endParaRPr lang="ru-RU" sz="1200" b="1" dirty="0" smtClean="0"/>
                  </a:p>
                  <a:p>
                    <a:r>
                      <a:rPr lang="ru-RU" sz="1600" b="1" dirty="0" smtClean="0"/>
                      <a:t>3,0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0396881212891713"/>
                  <c:y val="0.159162362718505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</a:t>
                    </a:r>
                    <a:r>
                      <a:rPr lang="ru-RU" b="1" dirty="0" smtClean="0"/>
                      <a:t>имущества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sz="1600" b="1" dirty="0" smtClean="0"/>
                      <a:t>217,6 </a:t>
                    </a:r>
                    <a:r>
                      <a:rPr lang="en-US" sz="1600" b="1" dirty="0" smtClean="0"/>
                      <a:t>(</a:t>
                    </a:r>
                    <a:r>
                      <a:rPr lang="ru-RU" sz="1600" b="1" dirty="0" smtClean="0"/>
                      <a:t>25%</a:t>
                    </a:r>
                    <a:r>
                      <a:rPr lang="en-US" sz="1600" b="1" dirty="0" smtClean="0"/>
                      <a:t>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0.14109120838992767"/>
                  <c:y val="0.1634642221325002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земли (с </a:t>
                    </a:r>
                    <a:r>
                      <a:rPr lang="ru-RU" b="1" dirty="0" err="1"/>
                      <a:t>дорезками</a:t>
                    </a:r>
                    <a:r>
                      <a:rPr lang="ru-RU" b="1" dirty="0" smtClean="0"/>
                      <a:t>) </a:t>
                    </a:r>
                  </a:p>
                  <a:p>
                    <a:r>
                      <a:rPr lang="ru-RU" sz="1600" b="1" dirty="0" smtClean="0"/>
                      <a:t>90,0 (10%)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9.2016005471691961E-3"/>
                  <c:y val="0.191425207497270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Штрафы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13,2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-0.1778976105786044"/>
                  <c:y val="0.161313377104440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платежи (вырубка и проч</a:t>
                    </a:r>
                    <a:r>
                      <a:rPr lang="ru-RU" b="1" dirty="0" smtClean="0"/>
                      <a:t>.)</a:t>
                    </a:r>
                  </a:p>
                  <a:p>
                    <a:r>
                      <a:rPr lang="ru-RU" sz="1600" b="1" dirty="0" smtClean="0"/>
                      <a:t>7,5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1.4789999999999996</c:v>
                </c:pt>
                <c:pt idx="1">
                  <c:v>440</c:v>
                </c:pt>
                <c:pt idx="2">
                  <c:v>70</c:v>
                </c:pt>
                <c:pt idx="3">
                  <c:v>0.70000000000000018</c:v>
                </c:pt>
                <c:pt idx="4">
                  <c:v>40</c:v>
                </c:pt>
                <c:pt idx="5">
                  <c:v>3</c:v>
                </c:pt>
                <c:pt idx="6">
                  <c:v>217.6</c:v>
                </c:pt>
                <c:pt idx="7">
                  <c:v>90</c:v>
                </c:pt>
                <c:pt idx="8">
                  <c:v>13.2</c:v>
                </c:pt>
                <c:pt idx="9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#,##0.00">
                  <c:v>1227.3</c:v>
                </c:pt>
                <c:pt idx="1">
                  <c:v>1519.8</c:v>
                </c:pt>
                <c:pt idx="2">
                  <c:v>1467.6</c:v>
                </c:pt>
                <c:pt idx="3">
                  <c:v>1519</c:v>
                </c:pt>
                <c:pt idx="4">
                  <c:v>1638.8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580.20000000000005</c:v>
                </c:pt>
                <c:pt idx="1">
                  <c:v>566.79999999999995</c:v>
                </c:pt>
                <c:pt idx="2">
                  <c:v>555.17899999999997</c:v>
                </c:pt>
                <c:pt idx="3">
                  <c:v>555.17899999999997</c:v>
                </c:pt>
                <c:pt idx="4">
                  <c:v>555.17899999999997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#,##0.00">
                  <c:v>1515.9</c:v>
                </c:pt>
                <c:pt idx="1">
                  <c:v>1465.1</c:v>
                </c:pt>
                <c:pt idx="2">
                  <c:v>1732.7357</c:v>
                </c:pt>
                <c:pt idx="3">
                  <c:v>1701.8505</c:v>
                </c:pt>
                <c:pt idx="4">
                  <c:v>1710.0643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409.5</c:v>
                </c:pt>
                <c:pt idx="1">
                  <c:v>472</c:v>
                </c:pt>
                <c:pt idx="2">
                  <c:v>528</c:v>
                </c:pt>
                <c:pt idx="3">
                  <c:v>546</c:v>
                </c:pt>
                <c:pt idx="4">
                  <c:v>518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 formatCode="General">
                  <c:v>188</c:v>
                </c:pt>
                <c:pt idx="1">
                  <c:v>353.7</c:v>
                </c:pt>
                <c:pt idx="2">
                  <c:v>307.66370000000001</c:v>
                </c:pt>
                <c:pt idx="3">
                  <c:v>100.05</c:v>
                </c:pt>
                <c:pt idx="4">
                  <c:v>95.05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Лист1!$G$2:$G$6</c:f>
              <c:numCache>
                <c:formatCode>0.0</c:formatCode>
                <c:ptCount val="5"/>
                <c:pt idx="0" formatCode="General">
                  <c:v>89.2</c:v>
                </c:pt>
                <c:pt idx="1">
                  <c:v>96.314999999999998</c:v>
                </c:pt>
                <c:pt idx="2">
                  <c:v>99.6</c:v>
                </c:pt>
                <c:pt idx="3">
                  <c:v>99.6</c:v>
                </c:pt>
                <c:pt idx="4">
                  <c:v>99.6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Лист1!$H$2:$H$6</c:f>
              <c:numCache>
                <c:formatCode>0.0</c:formatCode>
                <c:ptCount val="5"/>
                <c:pt idx="0" formatCode="General">
                  <c:v>120.2</c:v>
                </c:pt>
                <c:pt idx="1">
                  <c:v>117.7</c:v>
                </c:pt>
                <c:pt idx="2">
                  <c:v>50.7</c:v>
                </c:pt>
                <c:pt idx="3">
                  <c:v>50.9</c:v>
                </c:pt>
                <c:pt idx="4">
                  <c:v>50.9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847104"/>
        <c:axId val="44848640"/>
        <c:axId val="0"/>
      </c:bar3DChart>
      <c:catAx>
        <c:axId val="4484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848640"/>
        <c:crosses val="autoZero"/>
        <c:auto val="1"/>
        <c:lblAlgn val="ctr"/>
        <c:lblOffset val="100"/>
        <c:noMultiLvlLbl val="0"/>
      </c:catAx>
      <c:valAx>
        <c:axId val="44848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84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24132</c:v>
                </c:pt>
                <c:pt idx="1">
                  <c:v>27007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17733</c:v>
                </c:pt>
                <c:pt idx="1">
                  <c:v>20366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696320"/>
        <c:axId val="44697856"/>
        <c:axId val="0"/>
      </c:bar3DChart>
      <c:catAx>
        <c:axId val="44696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697856"/>
        <c:crosses val="autoZero"/>
        <c:auto val="1"/>
        <c:lblAlgn val="ctr"/>
        <c:lblOffset val="100"/>
        <c:noMultiLvlLbl val="0"/>
      </c:catAx>
      <c:valAx>
        <c:axId val="446978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696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435.8</c:v>
                </c:pt>
                <c:pt idx="1">
                  <c:v>744.7</c:v>
                </c:pt>
                <c:pt idx="2">
                  <c:v>887.7</c:v>
                </c:pt>
                <c:pt idx="3">
                  <c:v>139.5</c:v>
                </c:pt>
                <c:pt idx="4">
                  <c:v>106.7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2460.3000000000002</c:v>
                </c:pt>
                <c:pt idx="1">
                  <c:v>2812.4</c:v>
                </c:pt>
                <c:pt idx="2">
                  <c:v>2848.2</c:v>
                </c:pt>
                <c:pt idx="3">
                  <c:v>2813.8</c:v>
                </c:pt>
                <c:pt idx="4">
                  <c:v>2812.8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104.3</c:v>
                </c:pt>
                <c:pt idx="1">
                  <c:v>16.399999999999999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152512"/>
        <c:axId val="45187072"/>
        <c:axId val="0"/>
      </c:bar3DChart>
      <c:catAx>
        <c:axId val="45152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187072"/>
        <c:crosses val="autoZero"/>
        <c:auto val="1"/>
        <c:lblAlgn val="ctr"/>
        <c:lblOffset val="100"/>
        <c:noMultiLvlLbl val="0"/>
      </c:catAx>
      <c:valAx>
        <c:axId val="451870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15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                                     Структура </a:t>
            </a:r>
            <a:r>
              <a:rPr kumimoji="0" lang="ru-RU" sz="14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расходов бюджета 2019 года</a:t>
            </a:r>
            <a:endParaRPr kumimoji="0" lang="ru-RU" sz="14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783282744656308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Общегосударственные расходы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1 048,8 (12%)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3770801413520412"/>
                  <c:y val="0.103240561346842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безопасность и правоохранительная деятельность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55,9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25516098695256534"/>
                  <c:y val="-3.65645348348828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</a:t>
                    </a:r>
                    <a:r>
                      <a:rPr lang="ru-RU" b="1" dirty="0" smtClean="0"/>
                      <a:t>экономика</a:t>
                    </a:r>
                  </a:p>
                  <a:p>
                    <a:r>
                      <a:rPr lang="ru-RU" sz="1600" b="1" dirty="0" smtClean="0"/>
                      <a:t>732,3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23770801413520412"/>
                  <c:y val="-6.452585891540510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</a:t>
                    </a:r>
                    <a:r>
                      <a:rPr lang="ru-RU" b="1" dirty="0" smtClean="0"/>
                      <a:t>хозяйство</a:t>
                    </a:r>
                  </a:p>
                  <a:p>
                    <a:r>
                      <a:rPr lang="ru-RU" sz="1600" b="1" dirty="0" smtClean="0"/>
                      <a:t>1 187,6 (13%)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0.16102813033137356"/>
                  <c:y val="-0.152709996992204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окружающей среды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15,8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26377921568551671"/>
                  <c:y val="-0.122598166599375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Образование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4 871,6 (54%)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8678321705343984"/>
                  <c:y val="-4.51679149471197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Культура и </a:t>
                    </a:r>
                    <a:r>
                      <a:rPr lang="ru-RU" b="1" dirty="0" smtClean="0"/>
                      <a:t>кинематография </a:t>
                    </a:r>
                  </a:p>
                  <a:p>
                    <a:r>
                      <a:rPr lang="ru-RU" sz="1600" b="1" dirty="0" smtClean="0"/>
                      <a:t>549,2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0.25611121522954261"/>
                  <c:y val="6.882704089789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Социальная </a:t>
                    </a:r>
                    <a:r>
                      <a:rPr lang="ru-RU" b="1" dirty="0" smtClean="0"/>
                      <a:t>политика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282,9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0.20396881212891713"/>
                  <c:y val="0.2024742847000740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235,1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1.8403080338425696E-2"/>
                  <c:y val="0.2279895729742765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Средства массовой информации 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54,6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0"/>
              <c:layout>
                <c:manualLayout>
                  <c:x val="-0.13802400820753785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 </a:t>
                    </a:r>
                    <a:endParaRPr lang="ru-RU" dirty="0" smtClean="0"/>
                  </a:p>
                  <a:p>
                    <a:r>
                      <a:rPr lang="ru-RU" sz="1400" dirty="0" smtClean="0"/>
                      <a:t>63,5  </a:t>
                    </a:r>
                    <a:r>
                      <a:rPr lang="ru-RU" sz="1400" dirty="0" smtClean="0"/>
                      <a:t>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1048.8353999999999</c:v>
                </c:pt>
                <c:pt idx="1">
                  <c:v>55.856400000000001</c:v>
                </c:pt>
                <c:pt idx="2">
                  <c:v>732.31290000000001</c:v>
                </c:pt>
                <c:pt idx="3">
                  <c:v>1187.6401000000001</c:v>
                </c:pt>
                <c:pt idx="4">
                  <c:v>15.8</c:v>
                </c:pt>
                <c:pt idx="5">
                  <c:v>4871.6490999999996</c:v>
                </c:pt>
                <c:pt idx="6">
                  <c:v>549.23580000000004</c:v>
                </c:pt>
                <c:pt idx="7">
                  <c:v>282.91109999999998</c:v>
                </c:pt>
                <c:pt idx="8">
                  <c:v>235.1062</c:v>
                </c:pt>
                <c:pt idx="9">
                  <c:v>54.6</c:v>
                </c:pt>
                <c:pt idx="10">
                  <c:v>63.47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4"/>
            <c:bubble3D val="0"/>
            <c:spPr>
              <a:solidFill>
                <a:srgbClr val="6E6FA6"/>
              </a:solidFill>
            </c:spPr>
          </c:dPt>
          <c:dLbls>
            <c:dLbl>
              <c:idx val="0"/>
              <c:layout>
                <c:manualLayout>
                  <c:x val="-0.36961447832074046"/>
                  <c:y val="-7.1653423112209694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высшего должностного </a:t>
                    </a:r>
                    <a:r>
                      <a:rPr lang="ru-RU" b="1" dirty="0" smtClean="0"/>
                      <a:t>лица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7,9 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layout>
                <c:manualLayout>
                  <c:x val="0.30499656253040114"/>
                  <c:y val="-9.5537897482946291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законодательных (представительных) </a:t>
                    </a:r>
                    <a:r>
                      <a:rPr lang="ru-RU" b="1" dirty="0" smtClean="0"/>
                      <a:t>органов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9,3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0.17750983716162952"/>
                  <c:y val="-3.1846592716739848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местных </a:t>
                    </a:r>
                    <a:r>
                      <a:rPr lang="ru-RU" b="1" dirty="0" smtClean="0"/>
                      <a:t>администраций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427,8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  (41%)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3"/>
              <c:delete val="1"/>
            </c:dLbl>
            <c:dLbl>
              <c:idx val="4"/>
              <c:layout>
                <c:manualLayout>
                  <c:x val="0.49988682166424159"/>
                  <c:y val="0.24680623516427785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Резервные </a:t>
                    </a:r>
                    <a:r>
                      <a:rPr lang="ru-RU" b="1" dirty="0" smtClean="0"/>
                      <a:t>фонды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5,0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5"/>
              <c:layout>
                <c:manualLayout>
                  <c:x val="-0.18609959747617694"/>
                  <c:y val="0.15922982913824379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Другие общегосударственные </a:t>
                    </a:r>
                    <a:r>
                      <a:rPr lang="ru-RU" b="1" dirty="0" smtClean="0"/>
                      <a:t>вопросы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627,1  (60%)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7.9</c:v>
                </c:pt>
                <c:pt idx="1">
                  <c:v>9.3000000000000007</c:v>
                </c:pt>
                <c:pt idx="2">
                  <c:v>427.8</c:v>
                </c:pt>
                <c:pt idx="3">
                  <c:v>5</c:v>
                </c:pt>
                <c:pt idx="4">
                  <c:v>598.9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89161750481775"/>
                  <c:y val="-6.6982893463892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Защита населения и территории от  чрезвычайных ситуаций природного и техногенного характера, гражданская </a:t>
                    </a:r>
                    <a:r>
                      <a:rPr lang="ru-RU" b="1" dirty="0" smtClean="0"/>
                      <a:t>оборона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400" b="1" dirty="0" smtClean="0"/>
                      <a:t>23,2  (42%)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2465809718265681"/>
                  <c:y val="-0.129180567987631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в области национальной безопасности и правоохранительной </a:t>
                    </a:r>
                    <a:r>
                      <a:rPr lang="ru-RU" b="1" dirty="0" smtClean="0"/>
                      <a:t>деятельности </a:t>
                    </a:r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32,6 (58%)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23.2</c:v>
                </c:pt>
                <c:pt idx="1">
                  <c:v>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32553606237816E-2"/>
                  <c:y val="-0.3788144929188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853801169590642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58909.1</c:v>
                </c:pt>
                <c:pt idx="1">
                  <c:v>64231.199999999997</c:v>
                </c:pt>
                <c:pt idx="2">
                  <c:v>68788.2</c:v>
                </c:pt>
                <c:pt idx="3">
                  <c:v>72002.7</c:v>
                </c:pt>
                <c:pt idx="4">
                  <c:v>75931.399999999994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307264"/>
        <c:axId val="117308800"/>
        <c:axId val="0"/>
      </c:bar3DChart>
      <c:catAx>
        <c:axId val="11730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308800"/>
        <c:crosses val="autoZero"/>
        <c:auto val="1"/>
        <c:lblAlgn val="ctr"/>
        <c:lblOffset val="100"/>
        <c:noMultiLvlLbl val="0"/>
      </c:catAx>
      <c:valAx>
        <c:axId val="11730880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30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3141432881395194E-2"/>
                  <c:y val="-0.205562071767578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Сельское хозяйство и </a:t>
                    </a:r>
                    <a:r>
                      <a:rPr lang="ru-RU" b="1" dirty="0" smtClean="0"/>
                      <a:t>рыболовство </a:t>
                    </a:r>
                  </a:p>
                  <a:p>
                    <a:r>
                      <a:rPr lang="ru-RU" sz="1600" b="1" dirty="0" smtClean="0"/>
                      <a:t>2,0 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981328578326357"/>
                  <c:y val="-1.5331214760194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Транспорт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101,3  (13%)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33256573152558094"/>
                  <c:y val="-0.1430021825661198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 (дорожные фонды</a:t>
                    </a:r>
                    <a:r>
                      <a:rPr lang="ru-RU" b="1" dirty="0" smtClean="0"/>
                      <a:t>)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567,3  (77%)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30485192056511584"/>
                  <c:y val="-1.90673330092951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Связь и </a:t>
                    </a:r>
                    <a:r>
                      <a:rPr lang="ru-RU" b="1" dirty="0" smtClean="0"/>
                      <a:t>информатика </a:t>
                    </a:r>
                  </a:p>
                  <a:p>
                    <a:r>
                      <a:rPr lang="ru-RU" sz="1600" b="1" dirty="0" smtClean="0"/>
                      <a:t>15,5 (2%)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721705797454193"/>
                  <c:y val="-0.1985816156086638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национальной </a:t>
                    </a:r>
                    <a:r>
                      <a:rPr lang="ru-RU" b="1" dirty="0" smtClean="0"/>
                      <a:t>экономики </a:t>
                    </a:r>
                  </a:p>
                  <a:p>
                    <a:r>
                      <a:rPr lang="ru-RU" sz="1600" b="1" dirty="0" smtClean="0"/>
                      <a:t>46,3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101.3</c:v>
                </c:pt>
                <c:pt idx="2">
                  <c:v>567.29999999999995</c:v>
                </c:pt>
                <c:pt idx="3">
                  <c:v>15.5</c:v>
                </c:pt>
                <c:pt idx="4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794597692291656"/>
                  <c:y val="-0.1719600599933341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96,8 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764521047369005"/>
                  <c:y val="0.2152606263121761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Коммунальное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r>
                      <a:rPr lang="ru-RU" sz="1600" b="1" dirty="0" smtClean="0"/>
                      <a:t> </a:t>
                    </a:r>
                  </a:p>
                  <a:p>
                    <a:r>
                      <a:rPr lang="ru-RU" sz="1600" b="1" dirty="0" smtClean="0"/>
                      <a:t>350,6 (30%)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0590237521754845"/>
                  <c:y val="-0.5471179840416587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Благоустройство 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740,2 (62%)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96.8</c:v>
                </c:pt>
                <c:pt idx="1">
                  <c:v>350.6</c:v>
                </c:pt>
                <c:pt idx="2">
                  <c:v>740.2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2630275997268218"/>
                  <c:y val="7.721137045378796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Дошкольное </a:t>
                    </a:r>
                    <a:r>
                      <a:rPr lang="ru-RU" sz="800" dirty="0" smtClean="0"/>
                      <a:t>образование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 </a:t>
                    </a:r>
                    <a:r>
                      <a:rPr lang="ru-RU" sz="800" dirty="0"/>
                      <a:t>1 502,4 </a:t>
                    </a:r>
                    <a:r>
                      <a:rPr lang="ru-RU" sz="800" dirty="0" smtClean="0"/>
                      <a:t>(31%)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5719453014961852"/>
                  <c:y val="-2.446697841653959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Общее </a:t>
                    </a:r>
                    <a:r>
                      <a:rPr lang="ru-RU" sz="800" dirty="0" smtClean="0"/>
                      <a:t>образование  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2 835,0(58%)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29756501291403015"/>
                  <c:y val="3.2064619082728197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Дополнительное </a:t>
                    </a:r>
                    <a:r>
                      <a:rPr lang="ru-RU" sz="800" dirty="0"/>
                      <a:t>образование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397,0 (8%)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18635843102840038"/>
                  <c:y val="-0.2789844057730960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Профессиональная </a:t>
                    </a:r>
                    <a:r>
                      <a:rPr lang="ru-RU" sz="800" dirty="0"/>
                      <a:t>подготовка, переподготовка и повышение квалификации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29,2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7.247264392066409E-2"/>
                  <c:y val="-0.29822443970871931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Молодежная политика и оздоровление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38,8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32353838512770067"/>
                  <c:y val="-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Другие вопросы в области образования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69,3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1502.4</c:v>
                </c:pt>
                <c:pt idx="1">
                  <c:v>2835</c:v>
                </c:pt>
                <c:pt idx="2" formatCode="General">
                  <c:v>397</c:v>
                </c:pt>
                <c:pt idx="3" formatCode="General">
                  <c:v>29.2</c:v>
                </c:pt>
                <c:pt idx="4" formatCode="General">
                  <c:v>38.799999999999997</c:v>
                </c:pt>
                <c:pt idx="5" formatCode="General">
                  <c:v>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5509257544772127"/>
                  <c:y val="-0.525006265453709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</a:t>
                    </a:r>
                  </a:p>
                  <a:p>
                    <a:r>
                      <a:rPr lang="ru-RU" sz="1600" b="1" dirty="0" smtClean="0"/>
                      <a:t>522,4  (96%)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308376915596484"/>
                  <c:y val="-7.79306175282849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культуры, кинематографии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26,8 (4%) 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526.9</c:v>
                </c:pt>
                <c:pt idx="1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8697376374376493"/>
                  <c:y val="-0.195436242819866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Пенсионное </a:t>
                    </a:r>
                    <a:r>
                      <a:rPr lang="ru-RU" b="1" dirty="0" smtClean="0"/>
                      <a:t>обеспечение</a:t>
                    </a:r>
                  </a:p>
                  <a:p>
                    <a:r>
                      <a:rPr lang="ru-RU" sz="1600" b="1" dirty="0" smtClean="0"/>
                      <a:t>17,1 (5%)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750547617428914"/>
                  <c:y val="-0.128701916003326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Социальное обеспечение </a:t>
                    </a:r>
                    <a:r>
                      <a:rPr lang="ru-RU" b="1" dirty="0" smtClean="0"/>
                      <a:t>населения</a:t>
                    </a:r>
                    <a:r>
                      <a:rPr lang="ru-RU" sz="1600" b="1" dirty="0" smtClean="0"/>
                      <a:t/>
                    </a:r>
                    <a:br>
                      <a:rPr lang="ru-RU" sz="1600" b="1" dirty="0" smtClean="0"/>
                    </a:br>
                    <a:r>
                      <a:rPr lang="ru-RU" sz="1600" b="1" dirty="0" smtClean="0"/>
                      <a:t>144,0</a:t>
                    </a:r>
                  </a:p>
                  <a:p>
                    <a:r>
                      <a:rPr lang="ru-RU" sz="1600" b="1" dirty="0" smtClean="0"/>
                      <a:t>(52%)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3437093225130873"/>
                  <c:y val="-0.286004257785171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семьи и </a:t>
                    </a:r>
                    <a:r>
                      <a:rPr lang="ru-RU" b="1" dirty="0" smtClean="0"/>
                      <a:t>детства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121,8</a:t>
                    </a:r>
                  </a:p>
                  <a:p>
                    <a:r>
                      <a:rPr lang="ru-RU" sz="1600" b="1" dirty="0" smtClean="0"/>
                      <a:t>(43%)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15.1</c:v>
                </c:pt>
                <c:pt idx="1">
                  <c:v>148.6</c:v>
                </c:pt>
                <c:pt idx="2">
                  <c:v>121.8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235,1</a:t>
                    </a:r>
                    <a:r>
                      <a:rPr lang="en-US" sz="2400" dirty="0" smtClean="0"/>
                      <a:t>  </a:t>
                    </a:r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100%</a:t>
                    </a:r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  <a:endParaRPr lang="en-US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232.5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7285.7437</c:v>
                </c:pt>
                <c:pt idx="1">
                  <c:v>8616.7000000000007</c:v>
                </c:pt>
                <c:pt idx="2">
                  <c:v>8973</c:v>
                </c:pt>
                <c:pt idx="3">
                  <c:v>7464.5</c:v>
                </c:pt>
                <c:pt idx="4">
                  <c:v>7105.1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381.30290000000002</c:v>
                </c:pt>
                <c:pt idx="1">
                  <c:v>46.4</c:v>
                </c:pt>
                <c:pt idx="2">
                  <c:v>124.4</c:v>
                </c:pt>
                <c:pt idx="3">
                  <c:v>193.2</c:v>
                </c:pt>
                <c:pt idx="4">
                  <c:v>193.2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4833920"/>
        <c:axId val="184835456"/>
        <c:axId val="0"/>
      </c:bar3DChart>
      <c:catAx>
        <c:axId val="18483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4835456"/>
        <c:crosses val="autoZero"/>
        <c:auto val="1"/>
        <c:lblAlgn val="ctr"/>
        <c:lblOffset val="100"/>
        <c:noMultiLvlLbl val="0"/>
      </c:catAx>
      <c:valAx>
        <c:axId val="1848354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483392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4541910331383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1377517868745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836907082519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317</c:v>
                </c:pt>
                <c:pt idx="1">
                  <c:v>290</c:v>
                </c:pt>
                <c:pt idx="2">
                  <c:v>290</c:v>
                </c:pt>
                <c:pt idx="3">
                  <c:v>280</c:v>
                </c:pt>
                <c:pt idx="4">
                  <c:v>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42304"/>
        <c:axId val="117843840"/>
        <c:axId val="0"/>
      </c:bar3DChart>
      <c:catAx>
        <c:axId val="11784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843840"/>
        <c:crosses val="autoZero"/>
        <c:auto val="1"/>
        <c:lblAlgn val="ctr"/>
        <c:lblOffset val="100"/>
        <c:noMultiLvlLbl val="0"/>
      </c:catAx>
      <c:valAx>
        <c:axId val="117843840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84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723846653671809E-3"/>
                  <c:y val="-0.28621539464980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591.49</c:v>
                </c:pt>
                <c:pt idx="1">
                  <c:v>351.54</c:v>
                </c:pt>
                <c:pt idx="2">
                  <c:v>299.68</c:v>
                </c:pt>
                <c:pt idx="3">
                  <c:v>327.39999999999998</c:v>
                </c:pt>
                <c:pt idx="4">
                  <c:v>370.5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661568"/>
        <c:axId val="129778048"/>
        <c:axId val="0"/>
      </c:bar3DChart>
      <c:catAx>
        <c:axId val="12966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9778048"/>
        <c:crosses val="autoZero"/>
        <c:auto val="1"/>
        <c:lblAlgn val="ctr"/>
        <c:lblOffset val="100"/>
        <c:noMultiLvlLbl val="0"/>
      </c:catAx>
      <c:valAx>
        <c:axId val="12977804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966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 </c:v>
                </c:pt>
                <c:pt idx="2">
                  <c:v>2019 год прогноз</c:v>
                </c:pt>
                <c:pt idx="3">
                  <c:v>2020 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41.23</c:v>
                </c:pt>
                <c:pt idx="1">
                  <c:v>42.1</c:v>
                </c:pt>
                <c:pt idx="2">
                  <c:v>42.56</c:v>
                </c:pt>
                <c:pt idx="3">
                  <c:v>43.1</c:v>
                </c:pt>
                <c:pt idx="4">
                  <c:v>43.82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698944"/>
        <c:axId val="33700480"/>
        <c:axId val="0"/>
      </c:bar3DChart>
      <c:catAx>
        <c:axId val="3369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700480"/>
        <c:crosses val="autoZero"/>
        <c:auto val="1"/>
        <c:lblAlgn val="ctr"/>
        <c:lblOffset val="100"/>
        <c:noMultiLvlLbl val="0"/>
      </c:catAx>
      <c:valAx>
        <c:axId val="3370048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69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7125</c:v>
                </c:pt>
                <c:pt idx="1">
                  <c:v>8165.5</c:v>
                </c:pt>
                <c:pt idx="2">
                  <c:v>8677.4</c:v>
                </c:pt>
                <c:pt idx="3">
                  <c:v>7525.8</c:v>
                </c:pt>
                <c:pt idx="4">
                  <c:v>7587.1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4757345802157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538336320119019E-2"/>
                  <c:y val="-6.961945748717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7667</c:v>
                </c:pt>
                <c:pt idx="1">
                  <c:v>8663.2000000000007</c:v>
                </c:pt>
                <c:pt idx="2">
                  <c:v>9097.4</c:v>
                </c:pt>
                <c:pt idx="3">
                  <c:v>7905.8</c:v>
                </c:pt>
                <c:pt idx="4">
                  <c:v>7878.1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211256720267797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-542</c:v>
                </c:pt>
                <c:pt idx="1">
                  <c:v>-497.70000000000073</c:v>
                </c:pt>
                <c:pt idx="2">
                  <c:v>-420</c:v>
                </c:pt>
                <c:pt idx="3">
                  <c:v>-380</c:v>
                </c:pt>
                <c:pt idx="4">
                  <c:v>-200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170112"/>
        <c:axId val="48399104"/>
        <c:axId val="0"/>
      </c:bar3DChart>
      <c:catAx>
        <c:axId val="4817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399104"/>
        <c:crossesAt val="0"/>
        <c:auto val="1"/>
        <c:lblAlgn val="ctr"/>
        <c:lblOffset val="100"/>
        <c:noMultiLvlLbl val="0"/>
      </c:catAx>
      <c:valAx>
        <c:axId val="48399104"/>
        <c:scaling>
          <c:orientation val="minMax"/>
          <c:max val="9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170112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01.01.2020</a:t>
            </a:r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01.01.2020</c:v>
                </c:pt>
              </c:strCache>
            </c:strRef>
          </c:tx>
          <c:dLbls>
            <c:dLbl>
              <c:idx val="0"/>
              <c:layout>
                <c:manualLayout>
                  <c:x val="0.19290123456790134"/>
                  <c:y val="-6.7344798741129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Муниципальные гарантии;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373,3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-0.26388888888888912"/>
                  <c:y val="3.367239937056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Коммерческий кредит;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932,0; 71%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320.3</c:v>
                </c:pt>
                <c:pt idx="1">
                  <c:v>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4130.2</c:v>
                </c:pt>
                <c:pt idx="1">
                  <c:v>4591.3999999999996</c:v>
                </c:pt>
                <c:pt idx="2">
                  <c:v>4741.5</c:v>
                </c:pt>
                <c:pt idx="3">
                  <c:v>4572.5</c:v>
                </c:pt>
                <c:pt idx="4">
                  <c:v>4667.6000000000004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2994.8</c:v>
                </c:pt>
                <c:pt idx="1">
                  <c:v>3574</c:v>
                </c:pt>
                <c:pt idx="2">
                  <c:v>3935.9</c:v>
                </c:pt>
                <c:pt idx="3">
                  <c:v>2953.3</c:v>
                </c:pt>
                <c:pt idx="4">
                  <c:v>2919.5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090496"/>
        <c:axId val="152092032"/>
        <c:axId val="0"/>
      </c:bar3DChart>
      <c:catAx>
        <c:axId val="15209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2092032"/>
        <c:crosses val="autoZero"/>
        <c:auto val="1"/>
        <c:lblAlgn val="ctr"/>
        <c:lblOffset val="100"/>
        <c:noMultiLvlLbl val="0"/>
      </c:catAx>
      <c:valAx>
        <c:axId val="15209203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20904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2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34760671844916E-2"/>
          <c:y val="0.10987608822168642"/>
          <c:w val="0.88866605495016149"/>
          <c:h val="0.83255802854730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7333.81059</c:v>
                </c:pt>
                <c:pt idx="1">
                  <c:v>8663.2000000000007</c:v>
                </c:pt>
                <c:pt idx="2">
                  <c:v>9097.4</c:v>
                </c:pt>
                <c:pt idx="3">
                  <c:v>7905.8</c:v>
                </c:pt>
                <c:pt idx="4">
                  <c:v>7787.1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Отрицательный трансферт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50231883233281E-2"/>
                  <c:y val="2.806033280880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44650562874024E-2"/>
                  <c:y val="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50231883233281E-2"/>
                  <c:y val="-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#,##0.0">
                  <c:v>333.23599999999999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125952"/>
        <c:axId val="38127488"/>
        <c:axId val="0"/>
      </c:bar3DChart>
      <c:catAx>
        <c:axId val="3812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127488"/>
        <c:crosses val="autoZero"/>
        <c:auto val="1"/>
        <c:lblAlgn val="ctr"/>
        <c:lblOffset val="100"/>
        <c:noMultiLvlLbl val="0"/>
      </c:catAx>
      <c:valAx>
        <c:axId val="38127488"/>
        <c:scaling>
          <c:orientation val="minMax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125952"/>
        <c:crosses val="autoZero"/>
        <c:crossBetween val="between"/>
      </c:valAx>
      <c:spPr>
        <a:noFill/>
        <a:ln w="25384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199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0.44629</cdr:y>
    </cdr:from>
    <cdr:to>
      <cdr:x>0.55861</cdr:x>
      <cdr:y>0.64832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2752" y="2019870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1 305,3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0.28719</cdr:y>
    </cdr:from>
    <cdr:to>
      <cdr:x>0.71875</cdr:x>
      <cdr:y>0.38265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266928" y="1299790"/>
          <a:ext cx="64807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0.28719</cdr:y>
    </cdr:from>
    <cdr:to>
      <cdr:x>0.88499</cdr:x>
      <cdr:y>0.28719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915000" y="129979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0.21578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169008" y="1325181"/>
          <a:ext cx="504056" cy="1771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0.21014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32904" y="1502296"/>
          <a:ext cx="9055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0.40319</cdr:y>
    </cdr:from>
    <cdr:to>
      <cdr:x>0.76265</cdr:x>
      <cdr:y>0.45744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070248"/>
          <a:ext cx="442337" cy="1440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0.45745</cdr:y>
    </cdr:from>
    <cdr:to>
      <cdr:x>0.97342</cdr:x>
      <cdr:y>0.45745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214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0.42845</cdr:x>
      <cdr:y>0.34894</cdr:y>
    </cdr:from>
    <cdr:to>
      <cdr:x>0.57542</cdr:x>
      <cdr:y>0.67447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21136" y="926232"/>
          <a:ext cx="796207" cy="864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55,9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0.20004</cdr:x>
      <cdr:y>0.7027</cdr:y>
    </cdr:from>
    <cdr:to>
      <cdr:x>0.30003</cdr:x>
      <cdr:y>0.78378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08359" y="1872208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0.02862</cdr:x>
      <cdr:y>0.78378</cdr:y>
    </cdr:from>
    <cdr:to>
      <cdr:x>0.20004</cdr:x>
      <cdr:y>0.78378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263" y="208823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0.40539</cdr:x>
      <cdr:y>0.11061</cdr:y>
    </cdr:from>
    <cdr:to>
      <cdr:x>0.45944</cdr:x>
      <cdr:y>0.11061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2160240" y="340295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0.45944</cdr:x>
      <cdr:y>0.11061</cdr:y>
    </cdr:from>
    <cdr:to>
      <cdr:x>0.45944</cdr:x>
      <cdr:y>0.25104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448272" y="340295"/>
          <a:ext cx="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0.29785</cdr:y>
    </cdr:from>
    <cdr:to>
      <cdr:x>0.30589</cdr:x>
      <cdr:y>0.36806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224136" y="916359"/>
          <a:ext cx="405901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0.30589</cdr:x>
      <cdr:y>0.29785</cdr:y>
    </cdr:from>
    <cdr:to>
      <cdr:x>0.40539</cdr:x>
      <cdr:y>0.29785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630037" y="916359"/>
          <a:ext cx="5302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0.49998</cdr:x>
      <cdr:y>0.13401</cdr:y>
    </cdr:from>
    <cdr:to>
      <cdr:x>0.527</cdr:x>
      <cdr:y>0.25104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296" y="412303"/>
          <a:ext cx="14401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0.51316</cdr:x>
      <cdr:y>0.12727</cdr:y>
    </cdr:from>
    <cdr:to>
      <cdr:x>0.70671</cdr:x>
      <cdr:y>0.19231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08312" y="357402"/>
          <a:ext cx="1059227" cy="1826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</cdr:x>
      <cdr:y>0.12821</cdr:y>
    </cdr:from>
    <cdr:to>
      <cdr:x>0.87711</cdr:x>
      <cdr:y>0.12821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362" y="360040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0.04918</cdr:x>
      <cdr:y>0.83614</cdr:y>
    </cdr:from>
    <cdr:to>
      <cdr:x>0.25463</cdr:x>
      <cdr:y>0.83614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16023" y="2572072"/>
          <a:ext cx="9024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0.2459</cdr:x>
      <cdr:y>0.81273</cdr:y>
    </cdr:from>
    <cdr:to>
      <cdr:x>0.31148</cdr:x>
      <cdr:y>0.83614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80119" y="2500064"/>
          <a:ext cx="28803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0.03399</cdr:x>
      <cdr:y>0.45455</cdr:y>
    </cdr:from>
    <cdr:to>
      <cdr:x>0.23944</cdr:x>
      <cdr:y>0.45455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166755" y="1800200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0.23944</cdr:x>
      <cdr:y>0.36364</cdr:y>
    </cdr:from>
    <cdr:to>
      <cdr:x>0.3862</cdr:x>
      <cdr:y>0.44729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174867" y="1440160"/>
          <a:ext cx="720079" cy="331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0.68852</cdr:x>
      <cdr:y>0.55524</cdr:y>
    </cdr:from>
    <cdr:to>
      <cdr:x>0.81967</cdr:x>
      <cdr:y>0.60205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024335" y="1707976"/>
          <a:ext cx="57606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0.81967</cdr:x>
      <cdr:y>0.60205</cdr:y>
    </cdr:from>
    <cdr:to>
      <cdr:x>0.96643</cdr:x>
      <cdr:y>0.60205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399" y="1851992"/>
          <a:ext cx="6446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0.23636</cdr:y>
    </cdr:from>
    <cdr:to>
      <cdr:x>0.72373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453340" y="936104"/>
          <a:ext cx="1097791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0.72373</cdr:x>
      <cdr:y>0.23636</cdr:y>
    </cdr:from>
    <cdr:to>
      <cdr:x>0.92919</cdr:x>
      <cdr:y>0.23636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51131" y="936104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0.45957</cdr:x>
      <cdr:y>0.16364</cdr:y>
    </cdr:from>
    <cdr:to>
      <cdr:x>0.47425</cdr:x>
      <cdr:y>0.32727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54987" y="648072"/>
          <a:ext cx="7200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0.47425</cdr:x>
      <cdr:y>0.16364</cdr:y>
    </cdr:from>
    <cdr:to>
      <cdr:x>0.66503</cdr:x>
      <cdr:y>0.16364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326995" y="64807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0.37705</cdr:x>
      <cdr:y>0.22751</cdr:y>
    </cdr:from>
    <cdr:to>
      <cdr:x>0.45902</cdr:x>
      <cdr:y>0.34456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656185" y="699864"/>
          <a:ext cx="36003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0.18627</cdr:x>
      <cdr:y>0.22751</cdr:y>
    </cdr:from>
    <cdr:to>
      <cdr:x>0.37705</cdr:x>
      <cdr:y>0.22751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818184" y="699864"/>
          <a:ext cx="8379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0.75309</cdr:x>
      <cdr:y>0.27907</cdr:y>
    </cdr:from>
    <cdr:to>
      <cdr:x>0.95128</cdr:x>
      <cdr:y>0.27907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8" y="864096"/>
          <a:ext cx="11559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0.27907</cdr:y>
    </cdr:from>
    <cdr:to>
      <cdr:x>0.75309</cdr:x>
      <cdr:y>0.4186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72410" y="864097"/>
          <a:ext cx="720099" cy="432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0.24128</cdr:x>
      <cdr:y>0.21622</cdr:y>
    </cdr:from>
    <cdr:to>
      <cdr:x>0.35593</cdr:x>
      <cdr:y>0.2973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025065" y="576064"/>
          <a:ext cx="48710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0.21622</cdr:y>
    </cdr:from>
    <cdr:to>
      <cdr:x>0.24128</cdr:x>
      <cdr:y>0.21622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576064"/>
          <a:ext cx="10250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0.55932</cdr:x>
      <cdr:y>0.13514</cdr:y>
    </cdr:from>
    <cdr:to>
      <cdr:x>0.67797</cdr:x>
      <cdr:y>0.21622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376264" y="360040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0.67797</cdr:x>
      <cdr:y>0.13514</cdr:y>
    </cdr:from>
    <cdr:to>
      <cdr:x>0.9661</cdr:x>
      <cdr:y>0.13514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2880320" y="360040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0.70149</cdr:x>
      <cdr:y>0.51351</cdr:y>
    </cdr:from>
    <cdr:to>
      <cdr:x>0.79661</cdr:x>
      <cdr:y>0.56757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384376" y="1368152"/>
          <a:ext cx="458898" cy="1440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0.79661</cdr:x>
      <cdr:y>0.56757</cdr:y>
    </cdr:from>
    <cdr:to>
      <cdr:x>0.9661</cdr:x>
      <cdr:y>0.56757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384376" y="1512168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0.79621</cdr:x>
      <cdr:y>0.66874</cdr:y>
    </cdr:from>
    <cdr:to>
      <cdr:x>0.9012</cdr:x>
      <cdr:y>0.7642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52530" y="3240906"/>
          <a:ext cx="864026" cy="462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7 125,0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0.86621</cdr:x>
      <cdr:y>0.57959</cdr:y>
    </cdr:from>
    <cdr:to>
      <cdr:x>0.97607</cdr:x>
      <cdr:y>0.67505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28594" y="2808858"/>
          <a:ext cx="904104" cy="46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8 165,4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0.88371</cdr:x>
      <cdr:y>0.46072</cdr:y>
    </cdr:from>
    <cdr:to>
      <cdr:x>0.98871</cdr:x>
      <cdr:y>0.56473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72610" y="2232794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8 677,4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0.84511</cdr:x>
      <cdr:y>0.77954</cdr:y>
    </cdr:from>
    <cdr:to>
      <cdr:x>0.95886</cdr:x>
      <cdr:y>0.85743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023" y="3528169"/>
          <a:ext cx="959412" cy="352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7 667,0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0.59998</cdr:x>
      <cdr:y>0.35231</cdr:y>
    </cdr:from>
    <cdr:to>
      <cdr:x>0.67824</cdr:x>
      <cdr:y>0.44038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968552" y="864096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0.35231</cdr:y>
    </cdr:from>
    <cdr:to>
      <cdr:x>0.86954</cdr:x>
      <cdr:y>0.35231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5616624" y="864096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0.26956</cdr:x>
      <cdr:y>0.46974</cdr:y>
    </cdr:from>
    <cdr:to>
      <cdr:x>0.3826</cdr:x>
      <cdr:y>0.52846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2232248" y="1152128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0.46974</cdr:y>
    </cdr:from>
    <cdr:to>
      <cdr:x>0.26956</cdr:x>
      <cdr:y>0.46974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864096" y="115212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8 677,4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0.30434</cdr:x>
      <cdr:y>0.34155</cdr:y>
    </cdr:from>
    <cdr:to>
      <cdr:x>0.39129</cdr:x>
      <cdr:y>0.42037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520280" y="936104"/>
          <a:ext cx="72008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0.34155</cdr:y>
    </cdr:from>
    <cdr:to>
      <cdr:x>0.30434</cdr:x>
      <cdr:y>0.34155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80120" y="93610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0.54781</cdr:x>
      <cdr:y>0.86702</cdr:y>
    </cdr:from>
    <cdr:to>
      <cdr:x>0.86084</cdr:x>
      <cdr:y>0.86702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536504" y="2376264"/>
          <a:ext cx="25922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4 741,5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0.18263</cdr:x>
      <cdr:y>0.46916</cdr:y>
    </cdr:from>
    <cdr:to>
      <cdr:x>0.26959</cdr:x>
      <cdr:y>0.54323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512416" y="2736602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0.46916</cdr:y>
    </cdr:from>
    <cdr:to>
      <cdr:x>0.18263</cdr:x>
      <cdr:y>0.46916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272" y="2736602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0.40871</cdr:x>
      <cdr:y>0.17288</cdr:y>
    </cdr:from>
    <cdr:to>
      <cdr:x>0.45219</cdr:x>
      <cdr:y>0.27164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384624" y="1008410"/>
          <a:ext cx="36004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0.2522</cdr:x>
      <cdr:y>0.17288</cdr:y>
    </cdr:from>
    <cdr:to>
      <cdr:x>0.40871</cdr:x>
      <cdr:y>0.17288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2088480" y="1008410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0.49567</cdr:x>
      <cdr:y>0.13585</cdr:y>
    </cdr:from>
    <cdr:to>
      <cdr:x>0.58262</cdr:x>
      <cdr:y>0.2593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104704" y="792386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0.58262</cdr:x>
      <cdr:y>0.13585</cdr:y>
    </cdr:from>
    <cdr:to>
      <cdr:x>0.73914</cdr:x>
      <cdr:y>0.13585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824784" y="792386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0.3704</cdr:y>
    </cdr:from>
    <cdr:to>
      <cdr:x>0.76522</cdr:x>
      <cdr:y>0.41978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616872" y="2160538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0.76522</cdr:x>
      <cdr:y>0.3704</cdr:y>
    </cdr:from>
    <cdr:to>
      <cdr:x>0.93044</cdr:x>
      <cdr:y>0.3704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6336952" y="216053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0.27828</cdr:x>
      <cdr:y>0.85186</cdr:y>
    </cdr:from>
    <cdr:to>
      <cdr:x>0.4261</cdr:x>
      <cdr:y>0.88889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304504" y="4968850"/>
          <a:ext cx="122413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0.09568</cdr:x>
      <cdr:y>0.88889</cdr:y>
    </cdr:from>
    <cdr:to>
      <cdr:x>0.27828</cdr:x>
      <cdr:y>0.88889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>
          <a:off x="792336" y="518487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0.83951</cdr:y>
    </cdr:from>
    <cdr:to>
      <cdr:x>0.67827</cdr:x>
      <cdr:y>0.88889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896792" y="4896842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0.88889</cdr:y>
    </cdr:from>
    <cdr:to>
      <cdr:x>0.8174</cdr:x>
      <cdr:y>0.88889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5616872" y="518487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0.8642</cdr:y>
    </cdr:from>
    <cdr:to>
      <cdr:x>0.4435</cdr:x>
      <cdr:y>0.91358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3456632" y="5040858"/>
          <a:ext cx="216056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0.46089</cdr:x>
      <cdr:y>0.8642</cdr:y>
    </cdr:from>
    <cdr:to>
      <cdr:x>0.53915</cdr:x>
      <cdr:y>0.91358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3816672" y="5040858"/>
          <a:ext cx="648084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3 858,0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0.10976</cdr:y>
    </cdr:from>
    <cdr:to>
      <cdr:x>0.59998</cdr:x>
      <cdr:y>0.18293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680520" y="648072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0.59998</cdr:x>
      <cdr:y>0.10976</cdr:y>
    </cdr:from>
    <cdr:to>
      <cdr:x>0.77389</cdr:x>
      <cdr:y>0.10976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968552" y="648072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0.28049</cdr:y>
    </cdr:from>
    <cdr:to>
      <cdr:x>0.92171</cdr:x>
      <cdr:y>0.28049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192688" y="165618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0.66085</cdr:x>
      <cdr:y>0.28049</cdr:y>
    </cdr:from>
    <cdr:to>
      <cdr:x>0.7565</cdr:x>
      <cdr:y>0.28049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72608" y="1656184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0.85366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46" cy="432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0.78049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16" y="4248472"/>
          <a:ext cx="172819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0.19512</cdr:y>
    </cdr:from>
    <cdr:to>
      <cdr:x>0.67824</cdr:x>
      <cdr:y>0.23171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184576" y="1152128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0.19512</cdr:y>
    </cdr:from>
    <cdr:to>
      <cdr:x>0.83475</cdr:x>
      <cdr:y>0.19512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616624" y="1152128"/>
          <a:ext cx="12960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883,5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0.61737</cdr:x>
      <cdr:y>0.86585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536504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0.86585</cdr:y>
    </cdr:from>
    <cdr:to>
      <cdr:x>0.77389</cdr:x>
      <cdr:y>0.86585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12568" y="511256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0.57317</cdr:y>
    </cdr:from>
    <cdr:to>
      <cdr:x>0.77389</cdr:x>
      <cdr:y>0.67073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760640" y="3384376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0.67073</cdr:y>
    </cdr:from>
    <cdr:to>
      <cdr:x>0.97388</cdr:x>
      <cdr:y>0.67073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960440"/>
          <a:ext cx="1656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0.67824</cdr:x>
      <cdr:y>0.18293</cdr:y>
    </cdr:from>
    <cdr:to>
      <cdr:x>0.73911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24" y="1080120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0.18293</cdr:y>
    </cdr:from>
    <cdr:to>
      <cdr:x>0.9478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120680" y="1080120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0.46086</cdr:x>
      <cdr:y>0.86585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0" cy="504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0.19999</cdr:x>
      <cdr:y>0.36585</cdr:y>
    </cdr:from>
    <cdr:to>
      <cdr:x>0.27825</cdr:x>
      <cdr:y>0.40244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2160240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0.36585</cdr:y>
    </cdr:from>
    <cdr:to>
      <cdr:x>0.19999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0.27825</cdr:x>
      <cdr:y>0.18293</cdr:y>
    </cdr:from>
    <cdr:to>
      <cdr:x>0.29563</cdr:x>
      <cdr:y>0.31708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304256" y="1080120"/>
          <a:ext cx="143938" cy="7921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0.14782</cdr:x>
      <cdr:y>0.18293</cdr:y>
    </cdr:from>
    <cdr:to>
      <cdr:x>0.27826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224136" y="1080120"/>
          <a:ext cx="10801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9 097,4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0.50433</cdr:x>
      <cdr:y>0.78049</cdr:y>
    </cdr:from>
    <cdr:to>
      <cdr:x>0.61737</cdr:x>
      <cdr:y>0.91463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176464" y="4608512"/>
          <a:ext cx="936104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0.53911</cdr:x>
      <cdr:y>0.76829</cdr:y>
    </cdr:from>
    <cdr:to>
      <cdr:x>0.67824</cdr:x>
      <cdr:y>0.78049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464496" y="4536504"/>
          <a:ext cx="1152128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0.91463</cdr:y>
    </cdr:from>
    <cdr:to>
      <cdr:x>0.79998</cdr:x>
      <cdr:y>0.91463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5400600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0.78049</cdr:y>
    </cdr:from>
    <cdr:to>
      <cdr:x>0.85215</cdr:x>
      <cdr:y>0.78049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5544616" y="4608512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0.64634</cdr:y>
    </cdr:from>
    <cdr:to>
      <cdr:x>0.93041</cdr:x>
      <cdr:y>0.64634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381642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0.59129</cdr:x>
      <cdr:y>0.64634</cdr:y>
    </cdr:from>
    <cdr:to>
      <cdr:x>0.7478</cdr:x>
      <cdr:y>0.7439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4896544" y="3816424"/>
          <a:ext cx="129614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0.02609</cdr:x>
      <cdr:y>0.89024</cdr:y>
    </cdr:from>
    <cdr:to>
      <cdr:x>0.25651</cdr:x>
      <cdr:y>0.89024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5256584"/>
          <a:ext cx="19082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0.7439</cdr:y>
    </cdr:from>
    <cdr:to>
      <cdr:x>0.36521</cdr:x>
      <cdr:y>0.89024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124236" y="4392488"/>
          <a:ext cx="90010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0.41738</cdr:x>
      <cdr:y>0.92683</cdr:y>
    </cdr:from>
    <cdr:to>
      <cdr:x>0.58259</cdr:x>
      <cdr:y>0.92683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456384" y="5472608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0.35651</cdr:x>
      <cdr:y>0.78049</cdr:y>
    </cdr:from>
    <cdr:to>
      <cdr:x>0.45216</cdr:x>
      <cdr:y>0.86585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2952328" y="4608512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0.93902</cdr:y>
    </cdr:from>
    <cdr:to>
      <cdr:x>0.40868</cdr:x>
      <cdr:y>0.93902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124236" y="5544616"/>
          <a:ext cx="12601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0.42076</cdr:x>
      <cdr:y>0.36803</cdr:y>
    </cdr:from>
    <cdr:to>
      <cdr:x>0.59182</cdr:x>
      <cdr:y>0.63887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9192" y="1174133"/>
          <a:ext cx="914409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1 048,8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0.52853</cdr:x>
      <cdr:y>0.09718</cdr:y>
    </cdr:from>
    <cdr:to>
      <cdr:x>0.771</cdr:x>
      <cdr:y>0.16489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825266" y="310037"/>
          <a:ext cx="129614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</cdr:x>
      <cdr:y>0.16489</cdr:y>
    </cdr:from>
    <cdr:to>
      <cdr:x>0.94612</cdr:x>
      <cdr:y>0.16489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121410" y="526061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</cdr:x>
      <cdr:y>0.72915</cdr:y>
    </cdr:from>
    <cdr:to>
      <cdr:x>0.313</cdr:x>
      <cdr:y>0.77429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1169071" y="2326261"/>
          <a:ext cx="504067" cy="1440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0.04358</cdr:x>
      <cdr:y>0.77429</cdr:y>
    </cdr:from>
    <cdr:to>
      <cdr:x>0.2187</cdr:x>
      <cdr:y>0.77429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H="1">
          <a:off x="232978" y="2470262"/>
          <a:ext cx="936094" cy="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28.12.2018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2019 год и плановый период 2020 и 2021 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01636"/>
              </p:ext>
            </p:extLst>
          </p:nvPr>
        </p:nvGraphicFramePr>
        <p:xfrm>
          <a:off x="539552" y="836712"/>
          <a:ext cx="8424936" cy="387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Центральный, ул. Кирова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 сметной документации по объекту: Устройство уличного освещения на участке от ул. Талалихина до ул. Коломийца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архитектурно –художественных концепций благоустройства общественных пространств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 на долгострой - Улучшение архитектурного облика (ликвидация долгостроев, самовольного строительства)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984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67076"/>
              </p:ext>
            </p:extLst>
          </p:nvPr>
        </p:nvGraphicFramePr>
        <p:xfrm>
          <a:off x="539552" y="836712"/>
          <a:ext cx="8424936" cy="2743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609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58765"/>
              </p:ext>
            </p:extLst>
          </p:nvPr>
        </p:nvGraphicFramePr>
        <p:xfrm>
          <a:off x="539552" y="836712"/>
          <a:ext cx="8424936" cy="298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КНС суммарной пропускной способностью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8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7593"/>
              </p:ext>
            </p:extLst>
          </p:nvPr>
        </p:nvGraphicFramePr>
        <p:xfrm>
          <a:off x="539552" y="836712"/>
          <a:ext cx="8424936" cy="46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инженерной инфраструктуры на территории военных городков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 без долгов - Задолженность за потребленные топливно-энергетические ресурсы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 на тысячу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126,52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готовности объектов жилищно-коммунального хозяйства муниципальных образований Московской области к осенне-зимнему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устранению технологических нарушений (аварий, инцидентов) на коммунальных объектах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5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14787"/>
              </p:ext>
            </p:extLst>
          </p:nvPr>
        </p:nvGraphicFramePr>
        <p:xfrm>
          <a:off x="539552" y="836712"/>
          <a:ext cx="8424936" cy="314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энергоемкости ВРП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соответствующих нормальному классу энергоэффективности и выше (А,В,С,D)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энергоэффективных инженерных коммунальных систем с помощью повышения энергетической эффективности и снижения процента износа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799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35873"/>
              </p:ext>
            </p:extLst>
          </p:nvPr>
        </p:nvGraphicFramePr>
        <p:xfrm>
          <a:off x="539552" y="836712"/>
          <a:ext cx="8424936" cy="2500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проектной документации на строительство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729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96969"/>
              </p:ext>
            </p:extLst>
          </p:nvPr>
        </p:nvGraphicFramePr>
        <p:xfrm>
          <a:off x="323528" y="980728"/>
          <a:ext cx="8640961" cy="5542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/>
                <a:gridCol w="538821"/>
                <a:gridCol w="819401"/>
                <a:gridCol w="968383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1440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Домодедово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очистных сооружений микрорайон Западный, ГПЗ "Константиново"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г.Домодедово, мкр-н Западный, ул. Текстильщиков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68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(г.Домодедово, мкр-н Западный)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объектов уличного освещения городского округа Домодедово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</a:tr>
              <a:tr h="4427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проекта "Подготовка территории и строительство автомобильной дороги по ул. 2- Центральная от персечения с ул. Гагарина до Каширского шоссе, влючая ливневую канализацию с очистными сооружениями"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87451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г.Домодедово, ул.Дружбы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53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34320"/>
              </p:ext>
            </p:extLst>
          </p:nvPr>
        </p:nvGraphicFramePr>
        <p:xfrm>
          <a:off x="323528" y="980728"/>
          <a:ext cx="8640961" cy="4320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/>
                <a:gridCol w="538821"/>
                <a:gridCol w="819401"/>
                <a:gridCol w="968383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1440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Детский сад  на 190 мест по адресу: Московская область,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-н Южный (корректировка проекта и строительство)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Детский сад  на 150 мест по адресу: Московская область, г.Домодедово, мкр-н Западный, ул.Текстильщиков (ПИР и строительство)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Общеобразовательная школа на 275 мест, г.Домодедово, микрорайон Северный, ул. Советская, д. 32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68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Строительство котельной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Строительство водозаборного узла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Times New Roman Cyr"/>
                        </a:rPr>
                        <a:t>Строительство автомобильных дорог общего пользования 3-4 кварталов мкр. Южный, г.Домодедово (вынос газопровода)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42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39423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571487"/>
              </p:ext>
            </p:extLst>
          </p:nvPr>
        </p:nvGraphicFramePr>
        <p:xfrm>
          <a:off x="467544" y="1268760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2017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8 165,5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8 677,4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7 525,8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7 587,1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8 663,2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9 097,4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7 787,1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77809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</a:t>
            </a:r>
            <a:r>
              <a:rPr lang="ru-RU" alt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39032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2019 </a:t>
            </a:r>
            <a:r>
              <a:rPr lang="ru-RU" sz="1400" dirty="0" smtClean="0">
                <a:latin typeface="Georgia" panose="02040502050405020303" pitchFamily="18" charset="0"/>
              </a:rPr>
              <a:t>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2020 и 2021 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475286"/>
              </p:ext>
            </p:extLst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47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87480755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1 305,3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46957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4501" y="256490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7 525,8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191683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7 587,1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444908"/>
              </p:ext>
            </p:extLst>
          </p:nvPr>
        </p:nvGraphicFramePr>
        <p:xfrm>
          <a:off x="468313" y="1196975"/>
          <a:ext cx="84343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</a:t>
            </a:r>
            <a:r>
              <a:rPr lang="ru-RU" sz="1400" dirty="0" smtClean="0">
                <a:latin typeface="Georgia" panose="02040502050405020303" pitchFamily="18" charset="0"/>
              </a:rPr>
              <a:t>расходов 2017-2021 гг.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4916426"/>
              </p:ext>
            </p:extLst>
          </p:nvPr>
        </p:nvGraphicFramePr>
        <p:xfrm>
          <a:off x="323528" y="764704"/>
          <a:ext cx="8281168" cy="245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986899"/>
              </p:ext>
            </p:extLst>
          </p:nvPr>
        </p:nvGraphicFramePr>
        <p:xfrm>
          <a:off x="467544" y="3284984"/>
          <a:ext cx="8281168" cy="27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00338" y="334963"/>
            <a:ext cx="3852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2019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12088" y="322263"/>
            <a:ext cx="914400" cy="9144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9173212"/>
              </p:ext>
            </p:extLst>
          </p:nvPr>
        </p:nvGraphicFramePr>
        <p:xfrm>
          <a:off x="395288" y="260350"/>
          <a:ext cx="8281168" cy="583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5580063" y="4549775"/>
            <a:ext cx="93662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16688" y="4551363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36704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011863" y="2276475"/>
            <a:ext cx="1081087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950" y="2930525"/>
            <a:ext cx="136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13891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99637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959378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33065"/>
              </p:ext>
            </p:extLst>
          </p:nvPr>
        </p:nvGraphicFramePr>
        <p:xfrm>
          <a:off x="107504" y="908720"/>
          <a:ext cx="8712968" cy="5554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800200"/>
                <a:gridCol w="370415"/>
                <a:gridCol w="5390225"/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хозяйства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7753"/>
              </p:ext>
            </p:extLst>
          </p:nvPr>
        </p:nvGraphicFramePr>
        <p:xfrm>
          <a:off x="467544" y="1041480"/>
          <a:ext cx="8568952" cy="572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3068"/>
                <a:gridCol w="1111428"/>
                <a:gridCol w="1080120"/>
                <a:gridCol w="1080120"/>
                <a:gridCol w="975551"/>
                <a:gridCol w="96866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ожидаемые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2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243158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 flipV="1">
            <a:off x="1619250" y="3644900"/>
            <a:ext cx="1152525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68313" y="3644900"/>
            <a:ext cx="115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95513" y="4292600"/>
            <a:ext cx="792162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00113" y="494188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4319154"/>
              </p:ext>
            </p:extLst>
          </p:nvPr>
        </p:nvGraphicFramePr>
        <p:xfrm>
          <a:off x="522598" y="454667"/>
          <a:ext cx="5345546" cy="319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2051050" y="765175"/>
            <a:ext cx="11525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4213" y="981075"/>
            <a:ext cx="136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7538" y="1700213"/>
            <a:ext cx="2159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1773238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4300" y="3019312"/>
            <a:ext cx="61118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35488" y="3306650"/>
            <a:ext cx="1044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8687831"/>
              </p:ext>
            </p:extLst>
          </p:nvPr>
        </p:nvGraphicFramePr>
        <p:xfrm>
          <a:off x="502978" y="3717032"/>
          <a:ext cx="8280920" cy="302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1 042,8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492896"/>
            <a:ext cx="1296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598,9 (57%)</a:t>
            </a: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7646286"/>
              </p:ext>
            </p:extLst>
          </p:nvPr>
        </p:nvGraphicFramePr>
        <p:xfrm>
          <a:off x="522672" y="918592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9370683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2684483"/>
              </p:ext>
            </p:extLst>
          </p:nvPr>
        </p:nvGraphicFramePr>
        <p:xfrm>
          <a:off x="467544" y="666564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995738" y="2204864"/>
            <a:ext cx="360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6100" y="2204864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5631919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535,0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2172103"/>
              </p:ext>
            </p:extLst>
          </p:nvPr>
        </p:nvGraphicFramePr>
        <p:xfrm>
          <a:off x="395536" y="62068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 flipV="1">
            <a:off x="1547813" y="1571625"/>
            <a:ext cx="503237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8313" y="1557338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4299" y="2618922"/>
            <a:ext cx="57626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00563" y="2730274"/>
            <a:ext cx="93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2329813" y="1844824"/>
            <a:ext cx="11509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1 187,6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8411805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graphicFrame>
        <p:nvGraphicFramePr>
          <p:cNvPr id="2662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54025" y="785813"/>
          <a:ext cx="524827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9" r:id="rId3" imgW="5249111" imgH="2767824" progId="Excel.Chart.8">
                  <p:embed/>
                </p:oleObj>
              </mc:Choice>
              <mc:Fallback>
                <p:oleObj r:id="rId3" imgW="5249111" imgH="27678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785813"/>
                        <a:ext cx="524827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7689135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4067944" y="177281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17728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7651" name="TextBox 19"/>
          <p:cNvSpPr txBox="1">
            <a:spLocks noChangeArrowheads="1"/>
          </p:cNvSpPr>
          <p:nvPr/>
        </p:nvSpPr>
        <p:spPr bwMode="auto">
          <a:xfrm>
            <a:off x="2195736" y="2132856"/>
            <a:ext cx="111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871,6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9485135"/>
              </p:ext>
            </p:extLst>
          </p:nvPr>
        </p:nvGraphicFramePr>
        <p:xfrm>
          <a:off x="395536" y="496888"/>
          <a:ext cx="4824535" cy="30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606334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3 758,9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1 313,3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371,1</a:t>
                      </a: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3173625"/>
              </p:ext>
            </p:extLst>
          </p:nvPr>
        </p:nvGraphicFramePr>
        <p:xfrm>
          <a:off x="187450" y="625451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473325" y="2133600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549,2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763713" y="1052513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413" y="1052513"/>
            <a:ext cx="36036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8985219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415,6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4165811"/>
              </p:ext>
            </p:extLst>
          </p:nvPr>
        </p:nvGraphicFramePr>
        <p:xfrm>
          <a:off x="400299" y="915070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195513" y="2060575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282,9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2289681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160,8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733180"/>
              </p:ext>
            </p:extLst>
          </p:nvPr>
        </p:nvGraphicFramePr>
        <p:xfrm>
          <a:off x="518344" y="663576"/>
          <a:ext cx="497840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2572324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graphicFrame>
        <p:nvGraphicFramePr>
          <p:cNvPr id="3174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71488" y="569913"/>
          <a:ext cx="5360987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3" r:id="rId3" imgW="5364945" imgH="3127519" progId="Excel.Chart.8">
                  <p:embed/>
                </p:oleObj>
              </mc:Choice>
              <mc:Fallback>
                <p:oleObj r:id="rId3" imgW="5364945" imgH="3127519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69913"/>
                        <a:ext cx="5360987" cy="312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419475" y="1196975"/>
            <a:ext cx="5048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4300" y="1196975"/>
            <a:ext cx="935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20813" y="2349500"/>
            <a:ext cx="77470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22288" y="2565400"/>
            <a:ext cx="898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108680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latin typeface="Georgia" panose="02040502050405020303" pitchFamily="18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</a:rPr>
            </a:br>
            <a:r>
              <a:rPr lang="ru-RU" altLang="ru-RU" sz="1400" dirty="0"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latin typeface="Georgia" panose="02040502050405020303" pitchFamily="18" charset="0"/>
              </a:rPr>
              <a:t>программам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880825"/>
              </p:ext>
            </p:extLst>
          </p:nvPr>
        </p:nvGraphicFramePr>
        <p:xfrm>
          <a:off x="467544" y="758825"/>
          <a:ext cx="8280924" cy="576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5"/>
                <a:gridCol w="3275657"/>
                <a:gridCol w="936104"/>
                <a:gridCol w="1080120"/>
                <a:gridCol w="936104"/>
                <a:gridCol w="864096"/>
                <a:gridCol w="936108"/>
              </a:tblGrid>
              <a:tr h="3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497,4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3 576,0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3 994,0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4 904,4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3 784,1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3 791,7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153,7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комфортной городской среды на территории городского округа Домодедово на 2018-2022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1 092,1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1 008,7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956,4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953,2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872,1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471,8</a:t>
                      </a:r>
                    </a:p>
                  </a:txBody>
                  <a:tcPr marL="9525" marR="9525" marT="9525" marB="0" anchor="ctr"/>
                </a:tc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развитие инженерной инфраструктуры 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2018-2022 г.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87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603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34614"/>
              </p:ext>
            </p:extLst>
          </p:nvPr>
        </p:nvGraphicFramePr>
        <p:xfrm>
          <a:off x="539552" y="1052736"/>
          <a:ext cx="8280920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2017–2021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 на 1 жителя в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библиотек муниципальных образований Московской области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67631"/>
              </p:ext>
            </p:extLst>
          </p:nvPr>
        </p:nvGraphicFramePr>
        <p:xfrm>
          <a:off x="539552" y="1052736"/>
          <a:ext cx="8280920" cy="5234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80,30</a:t>
                      </a: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55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36806"/>
              </p:ext>
            </p:extLst>
          </p:nvPr>
        </p:nvGraphicFramePr>
        <p:xfrm>
          <a:off x="539552" y="1052736"/>
          <a:ext cx="828092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количества выставочных проектов, относительно уровня 2012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посетителей музеев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102,39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35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8100"/>
              </p:ext>
            </p:extLst>
          </p:nvPr>
        </p:nvGraphicFramePr>
        <p:xfrm>
          <a:off x="539552" y="836712"/>
          <a:ext cx="84249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«Дошкольное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построенных дошкольных 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Ясли-детям - Создание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744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0308"/>
              </p:ext>
            </p:extLst>
          </p:nvPr>
        </p:nvGraphicFramePr>
        <p:xfrm>
          <a:off x="539552" y="836712"/>
          <a:ext cx="8424936" cy="5688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обучающихся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учреждений, обеспеченных горячим питанием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первую смену, в общей численности обучающихся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67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40032"/>
              </p:ext>
            </p:extLst>
          </p:nvPr>
        </p:nvGraphicFramePr>
        <p:xfrm>
          <a:off x="539552" y="836712"/>
          <a:ext cx="8424936" cy="5596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управление школой - Качество школьного образования 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(соответствие стандарту качества управления общеобразовательными  организациями)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новых мест в общеобразовательных организациях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8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31347"/>
              </p:ext>
            </p:extLst>
          </p:nvPr>
        </p:nvGraphicFramePr>
        <p:xfrm>
          <a:off x="539552" y="836712"/>
          <a:ext cx="8424936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0848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3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10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34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детей в возрасте от 5 до 18 лет, обучающихся по дополнительным образовательным программам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/>
                </a:tc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(от 5 до 18 лет), охваченных дополнительным общеразвивающими программами технической и естественнонаучной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9525" marR="9525" marT="9525" marB="0"/>
                </a:tc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спортивные соревнования - Организация спортивных соревнований внутри школы - определение лучших . Межшкольные соревнования  окружные/районные, областные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/>
                </a:tc>
              </a:tr>
              <a:tr h="6724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организациях,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928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97207"/>
              </p:ext>
            </p:extLst>
          </p:nvPr>
        </p:nvGraphicFramePr>
        <p:xfrm>
          <a:off x="539552" y="836712"/>
          <a:ext cx="8424936" cy="575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победителей и призеров творческих олимпиад, конкурсов и фестивалей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33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70395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«Обеспечивающая подпрограмма»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82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20255"/>
              </p:ext>
            </p:extLst>
          </p:nvPr>
        </p:nvGraphicFramePr>
        <p:xfrm>
          <a:off x="539552" y="836712"/>
          <a:ext cx="8424936" cy="554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пострадавших от радиационных воздействий,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бывших несовершеннолетних узников концлагерей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граждан, пострадавшим от политических репрессий,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6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55714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64005"/>
              </p:ext>
            </p:extLst>
          </p:nvPr>
        </p:nvGraphicFramePr>
        <p:xfrm>
          <a:off x="539552" y="836712"/>
          <a:ext cx="8424936" cy="5863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почетных граждан городского округа Домодедово получивших ежемесячную доплату к пенсии, от общего  утвержденного 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получивших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льготную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 178-ФЗ; семьям с детьми-инвалидами, получающим ежемесячное пособие на ребенка-инвалида в соответствии с Законом МО от 12.01.2006 №1/2006-ОЗ;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2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31260"/>
              </p:ext>
            </p:extLst>
          </p:nvPr>
        </p:nvGraphicFramePr>
        <p:xfrm>
          <a:off x="539552" y="836712"/>
          <a:ext cx="8424936" cy="5237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КПСС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Бесплатные обеды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№178-ФЗ; гражданам, размер пенсии которых ниже величины прожиточного минимума, из числа получателей жилищной субсидии; детям-инвалидам, имеющим одного родителя либо лицо, его заменяющее, детям-инвалидам, проживающим в семьях со среднедушевым доходом, размер которого не превышает величину прожиточного минимума, получающих пособие в соответствии с Законом Московской области от 12.01.2006 №1/2006-ОЗ "О мерах социальной поддержки семьи и детей в Московской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084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46792"/>
              </p:ext>
            </p:extLst>
          </p:nvPr>
        </p:nvGraphicFramePr>
        <p:xfrm>
          <a:off x="539552" y="836712"/>
          <a:ext cx="8424936" cy="4878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  субсидию на оплату жилья и 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235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766"/>
              </p:ext>
            </p:extLst>
          </p:nvPr>
        </p:nvGraphicFramePr>
        <p:xfrm>
          <a:off x="539552" y="836712"/>
          <a:ext cx="8424936" cy="453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специализированных велосипедов  детям-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тренажера-вертикализатора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42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93759"/>
              </p:ext>
            </p:extLst>
          </p:nvPr>
        </p:nvGraphicFramePr>
        <p:xfrm>
          <a:off x="539552" y="836712"/>
          <a:ext cx="8424936" cy="570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врачами (на 10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участковых врачей 1 врач-1 участок - Отсутствие (сокращение) дефицита врачей - привлечение/ стимулирование/жилье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 обеспеченности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муниципальных общеобразовательных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общеобразовательных организациях, подлежащих профосмотрам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дорожно-транспортных происшествий (по данным Росстата)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86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28086"/>
              </p:ext>
            </p:extLst>
          </p:nvPr>
        </p:nvGraphicFramePr>
        <p:xfrm>
          <a:off x="539552" y="836712"/>
          <a:ext cx="8424936" cy="553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тренировок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населения, принявшего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 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93583"/>
              </p:ext>
            </p:extLst>
          </p:nvPr>
        </p:nvGraphicFramePr>
        <p:xfrm>
          <a:off x="539552" y="836712"/>
          <a:ext cx="8424936" cy="580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обеспеченность населения Московской области объектами спорта (единовременная пропускная способность объектов спорта) на 10 000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оказывающих услуги по спортивной подготовке в соответствии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жителей, занимающихся в спортивных организациях, в общей численности детей и молодежи в возрасте 6 - 15 лет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32,50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скейт-парков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/>
                </a:tc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55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8164"/>
              </p:ext>
            </p:extLst>
          </p:nvPr>
        </p:nvGraphicFramePr>
        <p:xfrm>
          <a:off x="539552" y="836712"/>
          <a:ext cx="8424936" cy="449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 «Молодое поколение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Работай с молодежью - Уровень обеспеченности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810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98644"/>
              </p:ext>
            </p:extLst>
          </p:nvPr>
        </p:nvGraphicFramePr>
        <p:xfrm>
          <a:off x="539552" y="836712"/>
          <a:ext cx="8424936" cy="5645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 на 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24 994,50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семейных животноводческих ферм, осуществляющих развитие своих хозяйств за счет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(за отчетный год)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44 815,70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хозяйства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50 626,40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68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10880"/>
              </p:ext>
            </p:extLst>
          </p:nvPr>
        </p:nvGraphicFramePr>
        <p:xfrm>
          <a:off x="539552" y="836712"/>
          <a:ext cx="8424936" cy="48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крестьянских (фермерских) хозяйств, начинающих фермеров, осуществивших проекты создания и развития своих хозяйств с помощью государственной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коров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планируемых к отлову безнадзорных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сельско-хозяйственных угодий за счет проведения культуртехнических работ сельскохозяйственными товаро-производителями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0231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1861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77636"/>
              </p:ext>
            </p:extLst>
          </p:nvPr>
        </p:nvGraphicFramePr>
        <p:xfrm>
          <a:off x="539552" y="836712"/>
          <a:ext cx="8424936" cy="2341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(приобретение) жилья для граждан, проживающих в сельской местности, в том числе молодых семей и молодых специалистов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63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77656"/>
              </p:ext>
            </p:extLst>
          </p:nvPr>
        </p:nvGraphicFramePr>
        <p:xfrm>
          <a:off x="539552" y="836712"/>
          <a:ext cx="8424936" cy="2246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3.«Борьба с борщевиком Сосновского на территории городского округа Домодедово Московской области на 2018-2020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площади, занятой борщевиком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959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1649"/>
              </p:ext>
            </p:extLst>
          </p:nvPr>
        </p:nvGraphicFramePr>
        <p:xfrm>
          <a:off x="539552" y="836712"/>
          <a:ext cx="8424936" cy="5006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исследуемых компонентов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сброса загрязняющих веществ в стоках и повышение качества очистки сточных вод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 свалок (навалов), в общем числе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 по экологическому воспитанию и просвещению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расходов на природоохранную деятельность, установленных муниципальной экологической программой, нормативу расходов на природоохранную деятельность, установленному Правительством Московской области (28,6 руб./чел.)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9686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65132"/>
              </p:ext>
            </p:extLst>
          </p:nvPr>
        </p:nvGraphicFramePr>
        <p:xfrm>
          <a:off x="539552" y="836712"/>
          <a:ext cx="8424936" cy="3276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Количество 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63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74334"/>
              </p:ext>
            </p:extLst>
          </p:nvPr>
        </p:nvGraphicFramePr>
        <p:xfrm>
          <a:off x="539552" y="836712"/>
          <a:ext cx="8424936" cy="476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Посадка зеленых насаждений в границах зон  озелененных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инвентаризации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фактической площади озелененных территорий минимально необходимой площади озелененных территорий согласно нормативам градостроительного проектирования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 предназначенных для восстановления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проводимых работ по уничтожению сорной растительности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1723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43462"/>
              </p:ext>
            </p:extLst>
          </p:nvPr>
        </p:nvGraphicFramePr>
        <p:xfrm>
          <a:off x="539552" y="836712"/>
          <a:ext cx="8424936" cy="314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органом местного самоуправления Московской области обеспечения безопасности людей на воде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716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28694"/>
              </p:ext>
            </p:extLst>
          </p:nvPr>
        </p:nvGraphicFramePr>
        <p:xfrm>
          <a:off x="539552" y="836712"/>
          <a:ext cx="8424936" cy="3020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«Развитие и совершенствование системы оповещения и информирования населения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территории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на территории муниципального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построения и развития систем аппаратно-программного комплекса «Безопасный город» на территории муниципального образования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157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17966"/>
              </p:ext>
            </p:extLst>
          </p:nvPr>
        </p:nvGraphicFramePr>
        <p:xfrm>
          <a:off x="539552" y="836712"/>
          <a:ext cx="8424936" cy="2904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пожарной безопасности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 Домодедово Московской области, по отношению к базовому периоду.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Подмосковье без пожаров - Снижение количества пожаров, погибших и травмированных на 10 тыс.населения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50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14082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.«Обеспечение мероприятий гражданской обороны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показателю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027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90014"/>
              </p:ext>
            </p:extLst>
          </p:nvPr>
        </p:nvGraphicFramePr>
        <p:xfrm>
          <a:off x="539552" y="836712"/>
          <a:ext cx="8424936" cy="574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«Профилактика преступлений и иных правонарушений на территории городского округа Домодедово на 2017- 2021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Безопасный город - Безопасность проживания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«Безопасный регион», в общем числе таковых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7963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народных дружинников на 10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социальных объектов (учреждений), оборудованных в целях антитеррористической защищенности средствами обеспечения безопасности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выявленных административных правонарушений при содействии членов народных дружин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</a:tr>
              <a:tr h="33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</a:tr>
              <a:tr h="2496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преступлений экстремистского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лиц (школьников и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3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2561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38308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молодых семей, получивших свидетельство о праве на получение социальной выплаты на приобретение (строительство) жилого помещения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612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25883"/>
              </p:ext>
            </p:extLst>
          </p:nvPr>
        </p:nvGraphicFramePr>
        <p:xfrm>
          <a:off x="539552" y="836712"/>
          <a:ext cx="8424936" cy="470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7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92890"/>
              </p:ext>
            </p:extLst>
          </p:nvPr>
        </p:nvGraphicFramePr>
        <p:xfrm>
          <a:off x="539552" y="836712"/>
          <a:ext cx="8424936" cy="363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657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67629"/>
              </p:ext>
            </p:extLst>
          </p:nvPr>
        </p:nvGraphicFramePr>
        <p:xfrm>
          <a:off x="539552" y="836712"/>
          <a:ext cx="8424936" cy="2279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65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90291"/>
              </p:ext>
            </p:extLst>
          </p:nvPr>
        </p:nvGraphicFramePr>
        <p:xfrm>
          <a:off x="539552" y="836712"/>
          <a:ext cx="8424936" cy="4053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пострадавших граждан-соинвесторов,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Держим стройки на контроле -  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проблемы обманутых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стройки (Подмосковья) - Количество проблемных объектов, по которым нарушены права участников долевого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аварийному жилью - Исполнение программы "Переселение граждан из  аварийного жилого фонда в МО на 2016-2020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04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1331"/>
              </p:ext>
            </p:extLst>
          </p:nvPr>
        </p:nvGraphicFramePr>
        <p:xfrm>
          <a:off x="539552" y="836712"/>
          <a:ext cx="8424936" cy="235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получивших жилые помещения и улучшивших свои жилищные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85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71519"/>
              </p:ext>
            </p:extLst>
          </p:nvPr>
        </p:nvGraphicFramePr>
        <p:xfrm>
          <a:off x="539552" y="836712"/>
          <a:ext cx="8424936" cy="33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«Комфортная городская среда на территории городского округа Домодедово»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 (в разрезе видов территорий), в том числе: - зоны отдыха; пешеходные зоны; набережные; - скверы; - площади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60/195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70/228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80/261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90/294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Подмосковье -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5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77520"/>
              </p:ext>
            </p:extLst>
          </p:nvPr>
        </p:nvGraphicFramePr>
        <p:xfrm>
          <a:off x="539552" y="836712"/>
          <a:ext cx="8424936" cy="391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 МО, обеспечивающих условия для повышения уровня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Светлый город - Приведение 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717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71556"/>
              </p:ext>
            </p:extLst>
          </p:nvPr>
        </p:nvGraphicFramePr>
        <p:xfrm>
          <a:off x="539552" y="836712"/>
          <a:ext cx="8424936" cy="339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образований Московской области обеспечивающих условия для комфортного проживания жителей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прошедших комплексный капитальный ремонт и соответствующих нормальному классу энергоэффективности и выше (A, B, C,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культура сбора отходов (ТКО) -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325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5292"/>
              </p:ext>
            </p:extLst>
          </p:nvPr>
        </p:nvGraphicFramePr>
        <p:xfrm>
          <a:off x="539552" y="836712"/>
          <a:ext cx="8424936" cy="3517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 - Прирост количества субъектов малого и среднего предпринимательства на 10 тыс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117,24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Создаем рабочие места в малом бизнесе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24,52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и средних предприятий на 1 тысячу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15,03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2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1797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78781"/>
              </p:ext>
            </p:extLst>
          </p:nvPr>
        </p:nvGraphicFramePr>
        <p:xfrm>
          <a:off x="539552" y="836712"/>
          <a:ext cx="8424936" cy="2888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0,52-0,55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0,50-0,52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0,49-0,51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0,48-0,51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рабочих мест, на которых проведена специальная оценка условий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290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33192"/>
              </p:ext>
            </p:extLst>
          </p:nvPr>
        </p:nvGraphicFramePr>
        <p:xfrm>
          <a:off x="539552" y="836712"/>
          <a:ext cx="8424936" cy="366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№ 44-ФЗ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в одной процедуре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659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42468"/>
              </p:ext>
            </p:extLst>
          </p:nvPr>
        </p:nvGraphicFramePr>
        <p:xfrm>
          <a:off x="539552" y="836712"/>
          <a:ext cx="8424936" cy="4511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35 299,00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Инвестируй в Подмосковье - Объем инвестиций, привлеченных в основной капитал  (без учета бюджетных инвестиций и жилищного строительства),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182,26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70,82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без долгов - Задолженность по выплате заработной платы (количество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82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45198"/>
              </p:ext>
            </p:extLst>
          </p:nvPr>
        </p:nvGraphicFramePr>
        <p:xfrm>
          <a:off x="539552" y="836712"/>
          <a:ext cx="8424936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1 135,30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ярмарок на одно место, включенное в сводный перечень мест для проведения ярмарок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доставок товаров автолавками и автомагазинами в сельские населенные пункты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розничных рынков, несоответствующих требованиям законодательства, от общего количества выявленных несанкционированных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территории муниципального образования муниципального казенного учреждения в сфере погребения и похоронного дела по принципу: 1 муниципальный район/городской округ – 1 МКУ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кладбище - Доля кладбищ, соответствующих требованиям Порядка деятельности общественных кладбищ и крематориев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торговля - Эффективность работы органов местного самоуправления по организации торговой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688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91976"/>
              </p:ext>
            </p:extLst>
          </p:nvPr>
        </p:nvGraphicFramePr>
        <p:xfrm>
          <a:off x="539552" y="836712"/>
          <a:ext cx="8424936" cy="5607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 предустановленным общесистемным программным обеспечением и организационной техникой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22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13799"/>
              </p:ext>
            </p:extLst>
          </p:nvPr>
        </p:nvGraphicFramePr>
        <p:xfrm>
          <a:off x="539552" y="836712"/>
          <a:ext cx="8424936" cy="583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- Доля муниципальных (государственных) услуг, по которым нарушены  регламентные сроки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-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- 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Обратная  связь -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организаций, предприятий и учреждений, участвующих в планировании, подготовке, проведении и контроле исполнения конкурентных процедур с использованием ЕАСУЗ, включая подсистему портал исполнения контрактов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 и учреждений, использующих ЕИСУГИ для учета и контроля эффективности использования государственного и муниципального имущества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671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80646"/>
              </p:ext>
            </p:extLst>
          </p:nvPr>
        </p:nvGraphicFramePr>
        <p:xfrm>
          <a:off x="539552" y="836712"/>
          <a:ext cx="8424936" cy="575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864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775"/>
              </p:ext>
            </p:extLst>
          </p:nvPr>
        </p:nvGraphicFramePr>
        <p:xfrm>
          <a:off x="539552" y="836712"/>
          <a:ext cx="8424936" cy="331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при обращении заявителя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Быстрые услуги - Доля заявителей МФЦ,ожидающих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6129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16813"/>
              </p:ext>
            </p:extLst>
          </p:nvPr>
        </p:nvGraphicFramePr>
        <p:xfrm>
          <a:off x="539552" y="836712"/>
          <a:ext cx="8424936" cy="2663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муниципальной службы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542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00530"/>
              </p:ext>
            </p:extLst>
          </p:nvPr>
        </p:nvGraphicFramePr>
        <p:xfrm>
          <a:off x="539552" y="836712"/>
          <a:ext cx="8424936" cy="3774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5.«Управление муниципальными финансами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Мобилизация доходов - Снижение  задолженности в  бюджет: налоговой, неналоговой (в части налоговой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5555"/>
              </p:ext>
            </p:extLst>
          </p:nvPr>
        </p:nvGraphicFramePr>
        <p:xfrm>
          <a:off x="539552" y="836712"/>
          <a:ext cx="8424936" cy="4662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«Обеспечение деятельности Администрации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 исполненных предписаний (представлений) ОМСУ и их должностными лицами об устранении нарушений по которым приняты судебные решения, вступившие в законную силу в соответствии со ст.19.5 КоАП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выплаченных поощренных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начисленной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самоуправления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746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35120"/>
              </p:ext>
            </p:extLst>
          </p:nvPr>
        </p:nvGraphicFramePr>
        <p:xfrm>
          <a:off x="539552" y="836712"/>
          <a:ext cx="8424936" cy="3383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8. «Развитие архивного дела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5174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77822"/>
              </p:ext>
            </p:extLst>
          </p:nvPr>
        </p:nvGraphicFramePr>
        <p:xfrm>
          <a:off x="539552" y="836712"/>
          <a:ext cx="8424936" cy="553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земельных участков, подготовленных органом местного самоуправления для реализации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цели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содержание и ремонт муниципального жилищного фонда и нежилых помещений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213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57641"/>
              </p:ext>
            </p:extLst>
          </p:nvPr>
        </p:nvGraphicFramePr>
        <p:xfrm>
          <a:off x="539552" y="836712"/>
          <a:ext cx="8424936" cy="395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регламентного срока оказания государственных и муниципальных услуг в области земельных отношений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положительных результатов предоставления государственных и муниципальных услуг в области земельных отношений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Увеличивай налоги -  Доля 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744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70269"/>
              </p:ext>
            </p:extLst>
          </p:nvPr>
        </p:nvGraphicFramePr>
        <p:xfrm>
          <a:off x="539552" y="836712"/>
          <a:ext cx="8424936" cy="22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системы информирования населения о деятельности органов местного самоуправления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Житель хочет знать - 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43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7266"/>
              </p:ext>
            </p:extLst>
          </p:nvPr>
        </p:nvGraphicFramePr>
        <p:xfrm>
          <a:off x="539552" y="836712"/>
          <a:ext cx="8424936" cy="314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доступности услуг пассажирского транспорта на территории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206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9802"/>
              </p:ext>
            </p:extLst>
          </p:nvPr>
        </p:nvGraphicFramePr>
        <p:xfrm>
          <a:off x="539552" y="836712"/>
          <a:ext cx="8424936" cy="251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дорожного движения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- Снижение смертности от ДТП: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Федерального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 регионального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муниципального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частных дорогах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036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53548"/>
              </p:ext>
            </p:extLst>
          </p:nvPr>
        </p:nvGraphicFramePr>
        <p:xfrm>
          <a:off x="539552" y="836712"/>
          <a:ext cx="8424936" cy="353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каждой дороги хозяин - Доля бесхозяйных дорог, принятых в муниципальную собственность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значения, в том числе с привлечением субсидии из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парковочных машиномест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663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27638"/>
              </p:ext>
            </p:extLst>
          </p:nvPr>
        </p:nvGraphicFramePr>
        <p:xfrm>
          <a:off x="539552" y="836712"/>
          <a:ext cx="8424936" cy="2459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площади поверхности дворовых территорий многоквартирных домов, приведение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138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04148"/>
              </p:ext>
            </p:extLst>
          </p:nvPr>
        </p:nvGraphicFramePr>
        <p:xfrm>
          <a:off x="539552" y="836712"/>
          <a:ext cx="8424936" cy="5042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строительства"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градостроительного зонирования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80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13986</TotalTime>
  <Words>17717</Words>
  <Application>Microsoft Office PowerPoint</Application>
  <PresentationFormat>Экран (4:3)</PresentationFormat>
  <Paragraphs>5095</Paragraphs>
  <Slides>115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115</vt:i4>
      </vt:variant>
    </vt:vector>
  </HeadingPairs>
  <TitlesOfParts>
    <vt:vector size="117" baseType="lpstr">
      <vt:lpstr>Открытая</vt:lpstr>
      <vt:lpstr>Диаграмма Microsoft Excel</vt:lpstr>
      <vt:lpstr>Бюджет для граждан на основе бюджета городского округа Домодедово  на 2019 год и плановый период 2020 и 2021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городского округа  Домодедово на 2017-2021 гг. (млн.руб.)</vt:lpstr>
      <vt:lpstr>Основные параметры бюджета на 2019 год и плановый период 2020 и 2021 гг.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2017-2021 гг.                                                                                              млн.руб.</vt:lpstr>
      <vt:lpstr>Динамика расходов 2017-2021 гг.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2017-2021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2017-2021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1912</cp:revision>
  <cp:lastPrinted>2018-11-11T11:29:08Z</cp:lastPrinted>
  <dcterms:created xsi:type="dcterms:W3CDTF">2015-09-30T07:48:07Z</dcterms:created>
  <dcterms:modified xsi:type="dcterms:W3CDTF">2018-12-28T07:03:51Z</dcterms:modified>
</cp:coreProperties>
</file>